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766" r:id="rId6"/>
  </p:sldMasterIdLst>
  <p:notesMasterIdLst>
    <p:notesMasterId r:id="rId45"/>
  </p:notesMasterIdLst>
  <p:handoutMasterIdLst>
    <p:handoutMasterId r:id="rId46"/>
  </p:handoutMasterIdLst>
  <p:sldIdLst>
    <p:sldId id="851" r:id="rId7"/>
    <p:sldId id="852" r:id="rId8"/>
    <p:sldId id="860" r:id="rId9"/>
    <p:sldId id="920" r:id="rId10"/>
    <p:sldId id="924" r:id="rId11"/>
    <p:sldId id="925" r:id="rId12"/>
    <p:sldId id="926" r:id="rId13"/>
    <p:sldId id="919" r:id="rId14"/>
    <p:sldId id="971" r:id="rId15"/>
    <p:sldId id="932" r:id="rId16"/>
    <p:sldId id="933" r:id="rId17"/>
    <p:sldId id="967" r:id="rId18"/>
    <p:sldId id="968" r:id="rId19"/>
    <p:sldId id="876" r:id="rId20"/>
    <p:sldId id="960" r:id="rId21"/>
    <p:sldId id="961" r:id="rId22"/>
    <p:sldId id="962" r:id="rId23"/>
    <p:sldId id="963" r:id="rId24"/>
    <p:sldId id="964" r:id="rId25"/>
    <p:sldId id="965" r:id="rId26"/>
    <p:sldId id="966" r:id="rId27"/>
    <p:sldId id="940" r:id="rId28"/>
    <p:sldId id="903" r:id="rId29"/>
    <p:sldId id="947" r:id="rId30"/>
    <p:sldId id="905" r:id="rId31"/>
    <p:sldId id="955" r:id="rId32"/>
    <p:sldId id="935" r:id="rId33"/>
    <p:sldId id="957" r:id="rId34"/>
    <p:sldId id="958" r:id="rId35"/>
    <p:sldId id="959" r:id="rId36"/>
    <p:sldId id="954" r:id="rId37"/>
    <p:sldId id="950" r:id="rId38"/>
    <p:sldId id="969" r:id="rId39"/>
    <p:sldId id="970" r:id="rId40"/>
    <p:sldId id="948" r:id="rId41"/>
    <p:sldId id="952" r:id="rId42"/>
    <p:sldId id="951" r:id="rId43"/>
    <p:sldId id="953" r:id="rId44"/>
  </p:sldIdLst>
  <p:sldSz cx="9144000" cy="6858000" type="screen4x3"/>
  <p:notesSz cx="9856788" cy="6797675"/>
  <p:embeddedFontLst>
    <p:embeddedFont>
      <p:font typeface="PMingLiU" panose="02020500000000000000" pitchFamily="18" charset="-120"/>
      <p:regular r:id="rId47"/>
    </p:embeddedFont>
    <p:embeddedFont>
      <p:font typeface="微软雅黑" panose="020B0503020204020204" pitchFamily="34" charset="-122"/>
      <p:regular r:id="rId48"/>
      <p:bold r:id="rId49"/>
    </p:embeddedFont>
    <p:embeddedFont>
      <p:font typeface="Rockwell" panose="02060603020205020403" pitchFamily="18" charset="0"/>
      <p:regular r:id="rId50"/>
      <p:bold r:id="rId51"/>
      <p:italic r:id="rId52"/>
      <p:boldItalic r:id="rId53"/>
    </p:embeddedFont>
    <p:embeddedFont>
      <p:font typeface="MS PGothic" panose="020B0600070205080204" pitchFamily="34" charset="-128"/>
      <p:regular r:id="rId54"/>
    </p:embeddedFont>
    <p:embeddedFont>
      <p:font typeface="Arial Bold" panose="020B0704020202020204" pitchFamily="34" charset="0"/>
      <p:bold r:id="rId55"/>
    </p:embeddedFont>
    <p:embeddedFont>
      <p:font typeface="MS Mincho" panose="020B0604020202020204" charset="-128"/>
      <p:regular r:id="rId56"/>
    </p:embeddedFont>
    <p:embeddedFont>
      <p:font typeface="Calibri" panose="020F0502020204030204" pitchFamily="34" charset="0"/>
      <p:regular r:id="rId57"/>
      <p:bold r:id="rId58"/>
      <p:italic r:id="rId59"/>
      <p:boldItalic r:id="rId60"/>
    </p:embeddedFont>
    <p:embeddedFont>
      <p:font typeface="宋体" panose="02010600030101010101" pitchFamily="2" charset="-122"/>
      <p:regular r:id="rId61"/>
    </p:embeddedFont>
    <p:embeddedFont>
      <p:font typeface="PMingLiU" panose="02020500000000000000" pitchFamily="18" charset="-120"/>
      <p:regular r:id="rId47"/>
    </p:embeddedFont>
  </p:embeddedFontLst>
  <p:defaultTextStyle>
    <a:defPPr>
      <a:defRPr lang="en-US"/>
    </a:defPPr>
    <a:lvl1pPr marL="0" algn="l" defTabSz="962399" rtl="0" eaLnBrk="1" latinLnBrk="0" hangingPunct="1">
      <a:defRPr sz="1900" kern="1200">
        <a:solidFill>
          <a:schemeClr val="tx1"/>
        </a:solidFill>
        <a:latin typeface="+mn-lt"/>
        <a:ea typeface="+mn-ea"/>
        <a:cs typeface="+mn-cs"/>
      </a:defRPr>
    </a:lvl1pPr>
    <a:lvl2pPr marL="481199" algn="l" defTabSz="962399" rtl="0" eaLnBrk="1" latinLnBrk="0" hangingPunct="1">
      <a:defRPr sz="1900" kern="1200">
        <a:solidFill>
          <a:schemeClr val="tx1"/>
        </a:solidFill>
        <a:latin typeface="+mn-lt"/>
        <a:ea typeface="+mn-ea"/>
        <a:cs typeface="+mn-cs"/>
      </a:defRPr>
    </a:lvl2pPr>
    <a:lvl3pPr marL="962399" algn="l" defTabSz="962399" rtl="0" eaLnBrk="1" latinLnBrk="0" hangingPunct="1">
      <a:defRPr sz="1900" kern="1200">
        <a:solidFill>
          <a:schemeClr val="tx1"/>
        </a:solidFill>
        <a:latin typeface="+mn-lt"/>
        <a:ea typeface="+mn-ea"/>
        <a:cs typeface="+mn-cs"/>
      </a:defRPr>
    </a:lvl3pPr>
    <a:lvl4pPr marL="1443592" algn="l" defTabSz="962399" rtl="0" eaLnBrk="1" latinLnBrk="0" hangingPunct="1">
      <a:defRPr sz="1900" kern="1200">
        <a:solidFill>
          <a:schemeClr val="tx1"/>
        </a:solidFill>
        <a:latin typeface="+mn-lt"/>
        <a:ea typeface="+mn-ea"/>
        <a:cs typeface="+mn-cs"/>
      </a:defRPr>
    </a:lvl4pPr>
    <a:lvl5pPr marL="1924800" algn="l" defTabSz="962399" rtl="0" eaLnBrk="1" latinLnBrk="0" hangingPunct="1">
      <a:defRPr sz="1900" kern="1200">
        <a:solidFill>
          <a:schemeClr val="tx1"/>
        </a:solidFill>
        <a:latin typeface="+mn-lt"/>
        <a:ea typeface="+mn-ea"/>
        <a:cs typeface="+mn-cs"/>
      </a:defRPr>
    </a:lvl5pPr>
    <a:lvl6pPr marL="2406002" algn="l" defTabSz="962399" rtl="0" eaLnBrk="1" latinLnBrk="0" hangingPunct="1">
      <a:defRPr sz="1900" kern="1200">
        <a:solidFill>
          <a:schemeClr val="tx1"/>
        </a:solidFill>
        <a:latin typeface="+mn-lt"/>
        <a:ea typeface="+mn-ea"/>
        <a:cs typeface="+mn-cs"/>
      </a:defRPr>
    </a:lvl6pPr>
    <a:lvl7pPr marL="2887194" algn="l" defTabSz="962399" rtl="0" eaLnBrk="1" latinLnBrk="0" hangingPunct="1">
      <a:defRPr sz="1900" kern="1200">
        <a:solidFill>
          <a:schemeClr val="tx1"/>
        </a:solidFill>
        <a:latin typeface="+mn-lt"/>
        <a:ea typeface="+mn-ea"/>
        <a:cs typeface="+mn-cs"/>
      </a:defRPr>
    </a:lvl7pPr>
    <a:lvl8pPr marL="3368403" algn="l" defTabSz="962399" rtl="0" eaLnBrk="1" latinLnBrk="0" hangingPunct="1">
      <a:defRPr sz="1900" kern="1200">
        <a:solidFill>
          <a:schemeClr val="tx1"/>
        </a:solidFill>
        <a:latin typeface="+mn-lt"/>
        <a:ea typeface="+mn-ea"/>
        <a:cs typeface="+mn-cs"/>
      </a:defRPr>
    </a:lvl8pPr>
    <a:lvl9pPr marL="3849604" algn="l" defTabSz="96239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73">
          <p15:clr>
            <a:srgbClr val="A4A3A4"/>
          </p15:clr>
        </p15:guide>
        <p15:guide id="2" orient="horz" pos="587">
          <p15:clr>
            <a:srgbClr val="A4A3A4"/>
          </p15:clr>
        </p15:guide>
        <p15:guide id="3" orient="horz" pos="1479">
          <p15:clr>
            <a:srgbClr val="A4A3A4"/>
          </p15:clr>
        </p15:guide>
        <p15:guide id="4" orient="horz" pos="3053">
          <p15:clr>
            <a:srgbClr val="A4A3A4"/>
          </p15:clr>
        </p15:guide>
        <p15:guide id="5" orient="horz" pos="1139">
          <p15:clr>
            <a:srgbClr val="A4A3A4"/>
          </p15:clr>
        </p15:guide>
        <p15:guide id="6" pos="5645">
          <p15:clr>
            <a:srgbClr val="A4A3A4"/>
          </p15:clr>
        </p15:guide>
        <p15:guide id="7" pos="158">
          <p15:clr>
            <a:srgbClr val="A4A3A4"/>
          </p15:clr>
        </p15:guide>
        <p15:guide id="8" pos="2880">
          <p15:clr>
            <a:srgbClr val="A4A3A4"/>
          </p15:clr>
        </p15:guide>
      </p15:sldGuideLst>
    </p:ext>
    <p:ext uri="{2D200454-40CA-4A62-9FC3-DE9A4176ACB9}">
      <p15:notesGuideLst xmlns:p15="http://schemas.microsoft.com/office/powerpoint/2012/main">
        <p15:guide id="1" orient="horz" pos="2142">
          <p15:clr>
            <a:srgbClr val="A4A3A4"/>
          </p15:clr>
        </p15:guide>
        <p15:guide id="2" pos="310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gler" initials="c" lastIdx="1" clrIdx="0"/>
  <p:cmAuthor id="1" name="User" initials="U" lastIdx="1" clrIdx="1"/>
  <p:cmAuthor id="2" name="Hughes, Ruth (Europe)" initials="R.H" lastIdx="43" clrIdx="2"/>
  <p:cmAuthor id="3" name="user" initials="u" lastIdx="2" clrIdx="3"/>
  <p:cmAuthor id="4" name="Edward Leung" initials="Edward" lastIdx="1" clrIdx="4">
    <p:extLst>
      <p:ext uri="{19B8F6BF-5375-455C-9EA6-DF929625EA0E}">
        <p15:presenceInfo xmlns:p15="http://schemas.microsoft.com/office/powerpoint/2012/main" userId="Edward Leu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C30"/>
    <a:srgbClr val="C03A0C"/>
    <a:srgbClr val="C60C30"/>
    <a:srgbClr val="CE1126"/>
    <a:srgbClr val="B7001D"/>
    <a:srgbClr val="B70024"/>
    <a:srgbClr val="7F7F7F"/>
    <a:srgbClr val="6F665D"/>
    <a:srgbClr val="D9D9D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029" autoAdjust="0"/>
    <p:restoredTop sz="96433" autoAdjust="0"/>
  </p:normalViewPr>
  <p:slideViewPr>
    <p:cSldViewPr snapToGrid="0" snapToObjects="1" showGuides="1">
      <p:cViewPr varScale="1">
        <p:scale>
          <a:sx n="71" d="100"/>
          <a:sy n="71" d="100"/>
        </p:scale>
        <p:origin x="240" y="36"/>
      </p:cViewPr>
      <p:guideLst>
        <p:guide orient="horz" pos="4073"/>
        <p:guide orient="horz" pos="587"/>
        <p:guide orient="horz" pos="1479"/>
        <p:guide orient="horz" pos="3053"/>
        <p:guide orient="horz" pos="1139"/>
        <p:guide pos="5645"/>
        <p:guide pos="158"/>
        <p:guide pos="2880"/>
      </p:guideLst>
    </p:cSldViewPr>
  </p:slideViewPr>
  <p:outlineViewPr>
    <p:cViewPr>
      <p:scale>
        <a:sx n="33" d="100"/>
        <a:sy n="33" d="100"/>
      </p:scale>
      <p:origin x="258" y="172872"/>
    </p:cViewPr>
  </p:outlineViewPr>
  <p:notesTextViewPr>
    <p:cViewPr>
      <p:scale>
        <a:sx n="75" d="100"/>
        <a:sy n="75" d="100"/>
      </p:scale>
      <p:origin x="0" y="0"/>
    </p:cViewPr>
  </p:notesTextViewPr>
  <p:sorterViewPr>
    <p:cViewPr>
      <p:scale>
        <a:sx n="60" d="100"/>
        <a:sy n="60" d="100"/>
      </p:scale>
      <p:origin x="0" y="0"/>
    </p:cViewPr>
  </p:sorterViewPr>
  <p:notesViewPr>
    <p:cSldViewPr>
      <p:cViewPr varScale="1">
        <p:scale>
          <a:sx n="70" d="100"/>
          <a:sy n="70" d="100"/>
        </p:scale>
        <p:origin x="-1968" y="-90"/>
      </p:cViewPr>
      <p:guideLst>
        <p:guide orient="horz" pos="2142"/>
        <p:guide pos="310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font" Target="fonts/font15.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font" Target="fonts/font5.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handoutMaster" Target="handoutMasters/handoutMaster1.xml"/><Relationship Id="rId59" Type="http://schemas.openxmlformats.org/officeDocument/2006/relationships/font" Target="fonts/font13.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8.fntdata"/><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272168" cy="340116"/>
          </a:xfrm>
          <a:prstGeom prst="rect">
            <a:avLst/>
          </a:prstGeom>
        </p:spPr>
        <p:txBody>
          <a:bodyPr vert="horz" lIns="91567" tIns="45783" rIns="91567" bIns="45783" rtlCol="0"/>
          <a:lstStyle>
            <a:lvl1pPr algn="l">
              <a:defRPr sz="1200"/>
            </a:lvl1pPr>
          </a:lstStyle>
          <a:p>
            <a:endParaRPr lang="en-US" dirty="0"/>
          </a:p>
        </p:txBody>
      </p:sp>
      <p:sp>
        <p:nvSpPr>
          <p:cNvPr id="3" name="Date Placeholder 2"/>
          <p:cNvSpPr>
            <a:spLocks noGrp="1"/>
          </p:cNvSpPr>
          <p:nvPr>
            <p:ph type="dt" sz="quarter" idx="1"/>
          </p:nvPr>
        </p:nvSpPr>
        <p:spPr>
          <a:xfrm>
            <a:off x="5582391" y="1"/>
            <a:ext cx="4272168" cy="340116"/>
          </a:xfrm>
          <a:prstGeom prst="rect">
            <a:avLst/>
          </a:prstGeom>
        </p:spPr>
        <p:txBody>
          <a:bodyPr vert="horz" lIns="91567" tIns="45783" rIns="91567" bIns="45783" rtlCol="0"/>
          <a:lstStyle>
            <a:lvl1pPr algn="r">
              <a:defRPr sz="1200"/>
            </a:lvl1pPr>
          </a:lstStyle>
          <a:p>
            <a:fld id="{F440AB20-2FD2-4698-861B-23707C6B9ED9}" type="datetimeFigureOut">
              <a:rPr lang="en-US" smtClean="0"/>
              <a:pPr/>
              <a:t>10/2/2016</a:t>
            </a:fld>
            <a:endParaRPr lang="en-US" dirty="0"/>
          </a:p>
        </p:txBody>
      </p:sp>
      <p:sp>
        <p:nvSpPr>
          <p:cNvPr id="4" name="Footer Placeholder 3"/>
          <p:cNvSpPr>
            <a:spLocks noGrp="1"/>
          </p:cNvSpPr>
          <p:nvPr>
            <p:ph type="ftr" sz="quarter" idx="2"/>
          </p:nvPr>
        </p:nvSpPr>
        <p:spPr>
          <a:xfrm>
            <a:off x="2" y="6456398"/>
            <a:ext cx="4272168" cy="340116"/>
          </a:xfrm>
          <a:prstGeom prst="rect">
            <a:avLst/>
          </a:prstGeom>
        </p:spPr>
        <p:txBody>
          <a:bodyPr vert="horz" lIns="91567" tIns="45783" rIns="91567" bIns="45783" rtlCol="0" anchor="b"/>
          <a:lstStyle>
            <a:lvl1pPr algn="l">
              <a:defRPr sz="1200"/>
            </a:lvl1pPr>
          </a:lstStyle>
          <a:p>
            <a:endParaRPr lang="en-US" dirty="0"/>
          </a:p>
        </p:txBody>
      </p:sp>
      <p:sp>
        <p:nvSpPr>
          <p:cNvPr id="5" name="Slide Number Placeholder 4"/>
          <p:cNvSpPr>
            <a:spLocks noGrp="1"/>
          </p:cNvSpPr>
          <p:nvPr>
            <p:ph type="sldNum" sz="quarter" idx="3"/>
          </p:nvPr>
        </p:nvSpPr>
        <p:spPr>
          <a:xfrm>
            <a:off x="5582391" y="6456398"/>
            <a:ext cx="4272168" cy="340116"/>
          </a:xfrm>
          <a:prstGeom prst="rect">
            <a:avLst/>
          </a:prstGeom>
        </p:spPr>
        <p:txBody>
          <a:bodyPr vert="horz" lIns="91567" tIns="45783" rIns="91567" bIns="45783" rtlCol="0" anchor="b"/>
          <a:lstStyle>
            <a:lvl1pPr algn="r">
              <a:defRPr sz="1200"/>
            </a:lvl1pPr>
          </a:lstStyle>
          <a:p>
            <a:fld id="{8FD109DC-ED7C-4387-9139-C16DE17073CA}" type="slidenum">
              <a:rPr lang="en-US" smtClean="0"/>
              <a:pPr/>
              <a:t>‹#›</a:t>
            </a:fld>
            <a:endParaRPr lang="en-US" dirty="0"/>
          </a:p>
        </p:txBody>
      </p:sp>
    </p:spTree>
    <p:extLst>
      <p:ext uri="{BB962C8B-B14F-4D97-AF65-F5344CB8AC3E}">
        <p14:creationId xmlns:p14="http://schemas.microsoft.com/office/powerpoint/2010/main" val="461147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271274" cy="339884"/>
          </a:xfrm>
          <a:prstGeom prst="rect">
            <a:avLst/>
          </a:prstGeom>
        </p:spPr>
        <p:txBody>
          <a:bodyPr vert="horz" lIns="93306" tIns="46654" rIns="93306" bIns="46654" rtlCol="0"/>
          <a:lstStyle>
            <a:lvl1pPr algn="l">
              <a:defRPr sz="1200"/>
            </a:lvl1pPr>
          </a:lstStyle>
          <a:p>
            <a:endParaRPr lang="en-US" dirty="0"/>
          </a:p>
        </p:txBody>
      </p:sp>
      <p:sp>
        <p:nvSpPr>
          <p:cNvPr id="3" name="Date Placeholder 2"/>
          <p:cNvSpPr>
            <a:spLocks noGrp="1"/>
          </p:cNvSpPr>
          <p:nvPr>
            <p:ph type="dt" idx="1"/>
          </p:nvPr>
        </p:nvSpPr>
        <p:spPr>
          <a:xfrm>
            <a:off x="5583235" y="0"/>
            <a:ext cx="4271274" cy="339884"/>
          </a:xfrm>
          <a:prstGeom prst="rect">
            <a:avLst/>
          </a:prstGeom>
        </p:spPr>
        <p:txBody>
          <a:bodyPr vert="horz" lIns="93306" tIns="46654" rIns="93306" bIns="46654" rtlCol="0"/>
          <a:lstStyle>
            <a:lvl1pPr algn="r">
              <a:defRPr sz="1200"/>
            </a:lvl1pPr>
          </a:lstStyle>
          <a:p>
            <a:fld id="{7FEB8943-C6BE-408B-8055-F91E7B36D43A}" type="datetimeFigureOut">
              <a:rPr lang="en-US" smtClean="0"/>
              <a:pPr/>
              <a:t>10/2/2016</a:t>
            </a:fld>
            <a:endParaRPr lang="en-US" dirty="0"/>
          </a:p>
        </p:txBody>
      </p:sp>
      <p:sp>
        <p:nvSpPr>
          <p:cNvPr id="4" name="Slide Image Placeholder 3"/>
          <p:cNvSpPr>
            <a:spLocks noGrp="1" noRot="1" noChangeAspect="1"/>
          </p:cNvSpPr>
          <p:nvPr>
            <p:ph type="sldImg" idx="2"/>
          </p:nvPr>
        </p:nvSpPr>
        <p:spPr>
          <a:xfrm>
            <a:off x="3228975" y="508000"/>
            <a:ext cx="3398838" cy="2549525"/>
          </a:xfrm>
          <a:prstGeom prst="rect">
            <a:avLst/>
          </a:prstGeom>
          <a:noFill/>
          <a:ln w="12700">
            <a:solidFill>
              <a:prstClr val="black"/>
            </a:solidFill>
          </a:ln>
        </p:spPr>
        <p:txBody>
          <a:bodyPr vert="horz" lIns="93306" tIns="46654" rIns="93306" bIns="46654" rtlCol="0" anchor="ctr"/>
          <a:lstStyle/>
          <a:p>
            <a:endParaRPr lang="en-US" dirty="0"/>
          </a:p>
        </p:txBody>
      </p:sp>
      <p:sp>
        <p:nvSpPr>
          <p:cNvPr id="5" name="Notes Placeholder 4"/>
          <p:cNvSpPr>
            <a:spLocks noGrp="1"/>
          </p:cNvSpPr>
          <p:nvPr>
            <p:ph type="body" sz="quarter" idx="3"/>
          </p:nvPr>
        </p:nvSpPr>
        <p:spPr>
          <a:xfrm>
            <a:off x="985679" y="3228896"/>
            <a:ext cx="7885430" cy="3058954"/>
          </a:xfrm>
          <a:prstGeom prst="rect">
            <a:avLst/>
          </a:prstGeom>
        </p:spPr>
        <p:txBody>
          <a:bodyPr vert="horz" lIns="93306" tIns="46654" rIns="93306" bIns="4665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2" y="6456614"/>
            <a:ext cx="4271274" cy="339884"/>
          </a:xfrm>
          <a:prstGeom prst="rect">
            <a:avLst/>
          </a:prstGeom>
        </p:spPr>
        <p:txBody>
          <a:bodyPr vert="horz" lIns="93306" tIns="46654" rIns="93306" bIns="4665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583235" y="6456614"/>
            <a:ext cx="4271274" cy="339884"/>
          </a:xfrm>
          <a:prstGeom prst="rect">
            <a:avLst/>
          </a:prstGeom>
        </p:spPr>
        <p:txBody>
          <a:bodyPr vert="horz" lIns="93306" tIns="46654" rIns="93306" bIns="46654" rtlCol="0" anchor="b"/>
          <a:lstStyle>
            <a:lvl1pPr algn="r">
              <a:defRPr sz="1200"/>
            </a:lvl1pPr>
          </a:lstStyle>
          <a:p>
            <a:fld id="{DD4C6F8B-B428-4405-A062-57009E5190D8}" type="slidenum">
              <a:rPr lang="en-US" smtClean="0"/>
              <a:pPr/>
              <a:t>‹#›</a:t>
            </a:fld>
            <a:endParaRPr lang="en-US" dirty="0"/>
          </a:p>
        </p:txBody>
      </p:sp>
    </p:spTree>
    <p:extLst>
      <p:ext uri="{BB962C8B-B14F-4D97-AF65-F5344CB8AC3E}">
        <p14:creationId xmlns:p14="http://schemas.microsoft.com/office/powerpoint/2010/main" val="2151623686"/>
      </p:ext>
    </p:extLst>
  </p:cSld>
  <p:clrMap bg1="lt1" tx1="dk1" bg2="lt2" tx2="dk2" accent1="accent1" accent2="accent2" accent3="accent3" accent4="accent4" accent5="accent5" accent6="accent6" hlink="hlink" folHlink="folHlink"/>
  <p:notesStyle>
    <a:lvl1pPr marL="0" algn="l" defTabSz="962399" rtl="0" eaLnBrk="1" latinLnBrk="0" hangingPunct="1">
      <a:defRPr sz="1300" kern="1200">
        <a:solidFill>
          <a:schemeClr val="tx1"/>
        </a:solidFill>
        <a:latin typeface="+mn-lt"/>
        <a:ea typeface="+mn-ea"/>
        <a:cs typeface="+mn-cs"/>
      </a:defRPr>
    </a:lvl1pPr>
    <a:lvl2pPr marL="481199" algn="l" defTabSz="962399" rtl="0" eaLnBrk="1" latinLnBrk="0" hangingPunct="1">
      <a:defRPr sz="1300" kern="1200">
        <a:solidFill>
          <a:schemeClr val="tx1"/>
        </a:solidFill>
        <a:latin typeface="+mn-lt"/>
        <a:ea typeface="+mn-ea"/>
        <a:cs typeface="+mn-cs"/>
      </a:defRPr>
    </a:lvl2pPr>
    <a:lvl3pPr marL="962399" algn="l" defTabSz="962399" rtl="0" eaLnBrk="1" latinLnBrk="0" hangingPunct="1">
      <a:defRPr sz="1300" kern="1200">
        <a:solidFill>
          <a:schemeClr val="tx1"/>
        </a:solidFill>
        <a:latin typeface="+mn-lt"/>
        <a:ea typeface="+mn-ea"/>
        <a:cs typeface="+mn-cs"/>
      </a:defRPr>
    </a:lvl3pPr>
    <a:lvl4pPr marL="1443592" algn="l" defTabSz="962399" rtl="0" eaLnBrk="1" latinLnBrk="0" hangingPunct="1">
      <a:defRPr sz="1300" kern="1200">
        <a:solidFill>
          <a:schemeClr val="tx1"/>
        </a:solidFill>
        <a:latin typeface="+mn-lt"/>
        <a:ea typeface="+mn-ea"/>
        <a:cs typeface="+mn-cs"/>
      </a:defRPr>
    </a:lvl4pPr>
    <a:lvl5pPr marL="1924800" algn="l" defTabSz="962399" rtl="0" eaLnBrk="1" latinLnBrk="0" hangingPunct="1">
      <a:defRPr sz="1300" kern="1200">
        <a:solidFill>
          <a:schemeClr val="tx1"/>
        </a:solidFill>
        <a:latin typeface="+mn-lt"/>
        <a:ea typeface="+mn-ea"/>
        <a:cs typeface="+mn-cs"/>
      </a:defRPr>
    </a:lvl5pPr>
    <a:lvl6pPr marL="2406002" algn="l" defTabSz="962399" rtl="0" eaLnBrk="1" latinLnBrk="0" hangingPunct="1">
      <a:defRPr sz="1300" kern="1200">
        <a:solidFill>
          <a:schemeClr val="tx1"/>
        </a:solidFill>
        <a:latin typeface="+mn-lt"/>
        <a:ea typeface="+mn-ea"/>
        <a:cs typeface="+mn-cs"/>
      </a:defRPr>
    </a:lvl6pPr>
    <a:lvl7pPr marL="2887194" algn="l" defTabSz="962399" rtl="0" eaLnBrk="1" latinLnBrk="0" hangingPunct="1">
      <a:defRPr sz="1300" kern="1200">
        <a:solidFill>
          <a:schemeClr val="tx1"/>
        </a:solidFill>
        <a:latin typeface="+mn-lt"/>
        <a:ea typeface="+mn-ea"/>
        <a:cs typeface="+mn-cs"/>
      </a:defRPr>
    </a:lvl7pPr>
    <a:lvl8pPr marL="3368403" algn="l" defTabSz="962399" rtl="0" eaLnBrk="1" latinLnBrk="0" hangingPunct="1">
      <a:defRPr sz="1300" kern="1200">
        <a:solidFill>
          <a:schemeClr val="tx1"/>
        </a:solidFill>
        <a:latin typeface="+mn-lt"/>
        <a:ea typeface="+mn-ea"/>
        <a:cs typeface="+mn-cs"/>
      </a:defRPr>
    </a:lvl8pPr>
    <a:lvl9pPr marL="3849604" algn="l" defTabSz="962399"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xfrm>
            <a:off x="3227388" y="508000"/>
            <a:ext cx="3402012" cy="2551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nl-NL" altLang="en-US" baseline="0" dirty="0" smtClean="0"/>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spcBef>
                <a:spcPct val="30000"/>
              </a:spcBef>
              <a:defRPr sz="1200">
                <a:solidFill>
                  <a:schemeClr val="tx1"/>
                </a:solidFill>
                <a:latin typeface="Calibri" pitchFamily="34" charset="0"/>
              </a:defRPr>
            </a:lvl1pPr>
            <a:lvl2pPr marL="742950" indent="-285750" algn="l" eaLnBrk="0" hangingPunct="0">
              <a:spcBef>
                <a:spcPct val="30000"/>
              </a:spcBef>
              <a:defRPr sz="1200">
                <a:solidFill>
                  <a:schemeClr val="tx1"/>
                </a:solidFill>
                <a:latin typeface="Calibri" pitchFamily="34" charset="0"/>
              </a:defRPr>
            </a:lvl2pPr>
            <a:lvl3pPr marL="1143000" indent="-228600" algn="l" eaLnBrk="0" hangingPunct="0">
              <a:spcBef>
                <a:spcPct val="30000"/>
              </a:spcBef>
              <a:defRPr sz="1200">
                <a:solidFill>
                  <a:schemeClr val="tx1"/>
                </a:solidFill>
                <a:latin typeface="Calibri" pitchFamily="34" charset="0"/>
              </a:defRPr>
            </a:lvl3pPr>
            <a:lvl4pPr marL="1600200" indent="-228600" algn="l" eaLnBrk="0" hangingPunct="0">
              <a:spcBef>
                <a:spcPct val="30000"/>
              </a:spcBef>
              <a:defRPr sz="1200">
                <a:solidFill>
                  <a:schemeClr val="tx1"/>
                </a:solidFill>
                <a:latin typeface="Calibri" pitchFamily="34" charset="0"/>
              </a:defRPr>
            </a:lvl4pPr>
            <a:lvl5pPr marL="2057400" indent="-228600" algn="l"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eaLnBrk="1" hangingPunct="1">
              <a:spcBef>
                <a:spcPct val="0"/>
              </a:spcBef>
            </a:pPr>
            <a:fld id="{1A55BB45-7A0F-4768-BEE7-B0DEDE0C6B7D}" type="slidenum">
              <a:rPr lang="nl-NL" altLang="en-US">
                <a:solidFill>
                  <a:srgbClr val="000000"/>
                </a:solidFill>
                <a:latin typeface="Gill Sans" pitchFamily="-84" charset="0"/>
              </a:rPr>
              <a:pPr algn="r" eaLnBrk="1" hangingPunct="1">
                <a:spcBef>
                  <a:spcPct val="0"/>
                </a:spcBef>
              </a:pPr>
              <a:t>1</a:t>
            </a:fld>
            <a:endParaRPr lang="nl-NL" altLang="en-US" dirty="0">
              <a:solidFill>
                <a:srgbClr val="000000"/>
              </a:solidFill>
              <a:latin typeface="Gill Sans" pitchFamily="-84" charset="0"/>
            </a:endParaRPr>
          </a:p>
        </p:txBody>
      </p:sp>
    </p:spTree>
    <p:extLst>
      <p:ext uri="{BB962C8B-B14F-4D97-AF65-F5344CB8AC3E}">
        <p14:creationId xmlns:p14="http://schemas.microsoft.com/office/powerpoint/2010/main" val="2536145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10</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11</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12</a:t>
            </a:fld>
            <a:endParaRPr lang="en-GB" dirty="0">
              <a:solidFill>
                <a:prstClr val="black"/>
              </a:solidFill>
            </a:endParaRPr>
          </a:p>
        </p:txBody>
      </p:sp>
    </p:spTree>
    <p:extLst>
      <p:ext uri="{BB962C8B-B14F-4D97-AF65-F5344CB8AC3E}">
        <p14:creationId xmlns:p14="http://schemas.microsoft.com/office/powerpoint/2010/main" val="2072096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13</a:t>
            </a:fld>
            <a:endParaRPr lang="en-GB" dirty="0">
              <a:solidFill>
                <a:prstClr val="black"/>
              </a:solidFill>
            </a:endParaRPr>
          </a:p>
        </p:txBody>
      </p:sp>
    </p:spTree>
    <p:extLst>
      <p:ext uri="{BB962C8B-B14F-4D97-AF65-F5344CB8AC3E}">
        <p14:creationId xmlns:p14="http://schemas.microsoft.com/office/powerpoint/2010/main" val="3252163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050245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15</a:t>
            </a:fld>
            <a:endParaRPr lang="en-GB" dirty="0">
              <a:solidFill>
                <a:prstClr val="black"/>
              </a:solidFill>
            </a:endParaRPr>
          </a:p>
        </p:txBody>
      </p:sp>
    </p:spTree>
    <p:extLst>
      <p:ext uri="{BB962C8B-B14F-4D97-AF65-F5344CB8AC3E}">
        <p14:creationId xmlns:p14="http://schemas.microsoft.com/office/powerpoint/2010/main" val="1219478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514048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408233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953994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961766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normAutofit/>
          </a:bodyPr>
          <a:lstStyle/>
          <a:p>
            <a:pPr lvl="0"/>
            <a:endParaRPr lang="en-US" baseline="0" dirty="0" smtClean="0"/>
          </a:p>
        </p:txBody>
      </p:sp>
      <p:sp>
        <p:nvSpPr>
          <p:cNvPr id="4" name="Slide Number Placeholder 3"/>
          <p:cNvSpPr>
            <a:spLocks noGrp="1"/>
          </p:cNvSpPr>
          <p:nvPr>
            <p:ph type="sldNum" sz="quarter" idx="10"/>
          </p:nvPr>
        </p:nvSpPr>
        <p:spPr/>
        <p:txBody>
          <a:bodyPr/>
          <a:lstStyle/>
          <a:p>
            <a:fld id="{DD4C6F8B-B428-4405-A062-57009E5190D8}" type="slidenum">
              <a:rPr lang="en-US" smtClean="0"/>
              <a:pPr/>
              <a:t>2</a:t>
            </a:fld>
            <a:endParaRPr lang="en-US" dirty="0"/>
          </a:p>
        </p:txBody>
      </p:sp>
    </p:spTree>
    <p:extLst>
      <p:ext uri="{BB962C8B-B14F-4D97-AF65-F5344CB8AC3E}">
        <p14:creationId xmlns:p14="http://schemas.microsoft.com/office/powerpoint/2010/main" val="2902180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878609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035779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22</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24</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26</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27</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31</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33</a:t>
            </a:fld>
            <a:endParaRPr lang="en-GB" dirty="0">
              <a:solidFill>
                <a:prstClr val="black"/>
              </a:solidFill>
            </a:endParaRPr>
          </a:p>
        </p:txBody>
      </p:sp>
    </p:spTree>
    <p:extLst>
      <p:ext uri="{BB962C8B-B14F-4D97-AF65-F5344CB8AC3E}">
        <p14:creationId xmlns:p14="http://schemas.microsoft.com/office/powerpoint/2010/main" val="3825125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34</a:t>
            </a:fld>
            <a:endParaRPr lang="en-GB" dirty="0">
              <a:solidFill>
                <a:prstClr val="black"/>
              </a:solidFill>
            </a:endParaRPr>
          </a:p>
        </p:txBody>
      </p:sp>
    </p:spTree>
    <p:extLst>
      <p:ext uri="{BB962C8B-B14F-4D97-AF65-F5344CB8AC3E}">
        <p14:creationId xmlns:p14="http://schemas.microsoft.com/office/powerpoint/2010/main" val="676083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35</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5</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6</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7</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8</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9</a:t>
            </a:fld>
            <a:endParaRPr lang="en-GB" dirty="0">
              <a:solidFill>
                <a:prstClr val="black"/>
              </a:solidFill>
            </a:endParaRPr>
          </a:p>
        </p:txBody>
      </p:sp>
    </p:spTree>
    <p:extLst>
      <p:ext uri="{BB962C8B-B14F-4D97-AF65-F5344CB8AC3E}">
        <p14:creationId xmlns:p14="http://schemas.microsoft.com/office/powerpoint/2010/main" val="1161468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667125" y="18902"/>
            <a:ext cx="5476875" cy="385762"/>
          </a:xfrm>
          <a:prstGeom prst="rect">
            <a:avLst/>
          </a:prstGeom>
        </p:spPr>
        <p:txBody>
          <a:bodyPr lIns="0" tIns="64008" bIns="64008"/>
          <a:lstStyle>
            <a:lvl1pPr>
              <a:defRPr sz="2000">
                <a:solidFill>
                  <a:srgbClr val="CE1126"/>
                </a:solidFill>
              </a:defRPr>
            </a:lvl1pPr>
            <a:lvl2pPr>
              <a:defRPr>
                <a:solidFill>
                  <a:srgbClr val="CE1126"/>
                </a:solidFill>
              </a:defRPr>
            </a:lvl2pPr>
            <a:lvl3pPr>
              <a:defRPr>
                <a:solidFill>
                  <a:srgbClr val="CE1126"/>
                </a:solidFill>
              </a:defRPr>
            </a:lvl3pPr>
            <a:lvl4pPr>
              <a:defRPr>
                <a:solidFill>
                  <a:srgbClr val="CE1126"/>
                </a:solidFill>
              </a:defRPr>
            </a:lvl4pPr>
            <a:lvl5pPr>
              <a:defRPr>
                <a:solidFill>
                  <a:srgbClr val="CE1126"/>
                </a:solidFill>
              </a:defRPr>
            </a:lvl5pPr>
          </a:lstStyle>
          <a:p>
            <a:pPr lvl="0"/>
            <a:r>
              <a:rPr lang="en-US" dirty="0" smtClean="0"/>
              <a:t>CLICK TO EDIT MASTER TEXT STYLES</a:t>
            </a:r>
          </a:p>
        </p:txBody>
      </p:sp>
      <p:cxnSp>
        <p:nvCxnSpPr>
          <p:cNvPr id="6" name="Straight Connector 5"/>
          <p:cNvCxnSpPr/>
          <p:nvPr userDrawn="1"/>
        </p:nvCxnSpPr>
        <p:spPr>
          <a:xfrm>
            <a:off x="0" y="404664"/>
            <a:ext cx="9144000"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20962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Appendix">
    <p:spTree>
      <p:nvGrpSpPr>
        <p:cNvPr id="1" name=""/>
        <p:cNvGrpSpPr/>
        <p:nvPr/>
      </p:nvGrpSpPr>
      <p:grpSpPr>
        <a:xfrm>
          <a:off x="0" y="0"/>
          <a:ext cx="0" cy="0"/>
          <a:chOff x="0" y="0"/>
          <a:chExt cx="0" cy="0"/>
        </a:xfrm>
      </p:grpSpPr>
      <p:sp>
        <p:nvSpPr>
          <p:cNvPr id="4" name="Rectangle 6"/>
          <p:cNvSpPr/>
          <p:nvPr/>
        </p:nvSpPr>
        <p:spPr>
          <a:xfrm>
            <a:off x="0" y="0"/>
            <a:ext cx="9144000" cy="6858000"/>
          </a:xfrm>
          <a:prstGeom prst="rect">
            <a:avLst/>
          </a:prstGeom>
          <a:gradFill>
            <a:gsLst>
              <a:gs pos="64000">
                <a:schemeClr val="accent3">
                  <a:lumMod val="75000"/>
                </a:schemeClr>
              </a:gs>
              <a:gs pos="19000">
                <a:schemeClr val="accent3"/>
              </a:gs>
              <a:gs pos="68000">
                <a:schemeClr val="accent2">
                  <a:lumMod val="40000"/>
                  <a:lumOff val="60000"/>
                  <a:alpha val="29000"/>
                </a:schemeClr>
              </a:gs>
              <a:gs pos="89999">
                <a:schemeClr val="bg2"/>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226" tIns="48115" rIns="96226" bIns="48115" anchor="ctr"/>
          <a:lstStyle/>
          <a:p>
            <a:pPr algn="ctr" defTabSz="962484">
              <a:defRPr/>
            </a:pPr>
            <a:endParaRPr lang="en-US" dirty="0">
              <a:solidFill>
                <a:srgbClr val="000000"/>
              </a:solidFill>
            </a:endParaRPr>
          </a:p>
        </p:txBody>
      </p:sp>
      <p:sp>
        <p:nvSpPr>
          <p:cNvPr id="5" name="Rectangle 8"/>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6226" tIns="48115" rIns="96226" bIns="48115" anchor="ctr"/>
          <a:lstStyle/>
          <a:p>
            <a:pPr algn="ctr" defTabSz="962484">
              <a:defRPr/>
            </a:pPr>
            <a:endParaRPr lang="en-US" dirty="0">
              <a:solidFill>
                <a:srgbClr val="CE1126"/>
              </a:solidFill>
            </a:endParaRPr>
          </a:p>
        </p:txBody>
      </p:sp>
      <p:sp>
        <p:nvSpPr>
          <p:cNvPr id="2" name="Title 1"/>
          <p:cNvSpPr>
            <a:spLocks noGrp="1"/>
          </p:cNvSpPr>
          <p:nvPr>
            <p:ph type="ctrTitle"/>
          </p:nvPr>
        </p:nvSpPr>
        <p:spPr>
          <a:xfrm>
            <a:off x="800100" y="498125"/>
            <a:ext cx="7772400" cy="1470025"/>
          </a:xfrm>
          <a:prstGeom prst="rect">
            <a:avLst/>
          </a:prstGeom>
        </p:spPr>
        <p:txBody>
          <a:bodyPr anchor="b">
            <a:noAutofit/>
          </a:bodyPr>
          <a:lstStyle>
            <a:lvl1pPr algn="l">
              <a:defRPr sz="3000">
                <a:solidFill>
                  <a:srgbClr val="CE1126"/>
                </a:solidFill>
                <a:effectLst/>
              </a:defRPr>
            </a:lvl1pPr>
          </a:lstStyle>
          <a:p>
            <a:r>
              <a:rPr lang="en-US" dirty="0" smtClean="0"/>
              <a:t>Click to edit Master title style</a:t>
            </a:r>
            <a:endParaRPr lang="en-US" dirty="0"/>
          </a:p>
        </p:txBody>
      </p:sp>
      <p:sp>
        <p:nvSpPr>
          <p:cNvPr id="9" name="Footer Placeholder 4"/>
          <p:cNvSpPr txBox="1">
            <a:spLocks/>
          </p:cNvSpPr>
          <p:nvPr userDrawn="1"/>
        </p:nvSpPr>
        <p:spPr bwMode="auto">
          <a:xfrm>
            <a:off x="0" y="6635751"/>
            <a:ext cx="9143999"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68" tIns="48137" rIns="96268" bIns="48137"/>
          <a:lstStyle>
            <a:lvl1pPr defTabSz="963613" eaLnBrk="0" hangingPunct="0">
              <a:defRPr sz="1900">
                <a:solidFill>
                  <a:schemeClr val="tx1"/>
                </a:solidFill>
                <a:latin typeface="Calibri" pitchFamily="34" charset="0"/>
                <a:cs typeface="Arial" charset="0"/>
              </a:defRPr>
            </a:lvl1pPr>
            <a:lvl2pPr defTabSz="963613" eaLnBrk="0" hangingPunct="0">
              <a:defRPr sz="1900">
                <a:solidFill>
                  <a:schemeClr val="tx1"/>
                </a:solidFill>
                <a:latin typeface="Calibri" pitchFamily="34" charset="0"/>
                <a:cs typeface="Arial" charset="0"/>
              </a:defRPr>
            </a:lvl2pPr>
            <a:lvl3pPr defTabSz="963613" eaLnBrk="0" hangingPunct="0">
              <a:defRPr sz="1900">
                <a:solidFill>
                  <a:schemeClr val="tx1"/>
                </a:solidFill>
                <a:latin typeface="Calibri" pitchFamily="34" charset="0"/>
                <a:cs typeface="Arial" charset="0"/>
              </a:defRPr>
            </a:lvl3pPr>
            <a:lvl4pPr defTabSz="963613" eaLnBrk="0" hangingPunct="0">
              <a:defRPr sz="1900">
                <a:solidFill>
                  <a:schemeClr val="tx1"/>
                </a:solidFill>
                <a:latin typeface="Calibri" pitchFamily="34" charset="0"/>
                <a:cs typeface="Arial" charset="0"/>
              </a:defRPr>
            </a:lvl4pPr>
            <a:lvl5pPr defTabSz="963613" eaLnBrk="0" hangingPunct="0">
              <a:defRPr sz="1900">
                <a:solidFill>
                  <a:schemeClr val="tx1"/>
                </a:solidFill>
                <a:latin typeface="Calibri" pitchFamily="34" charset="0"/>
                <a:cs typeface="Arial" charset="0"/>
              </a:defRPr>
            </a:lvl5pPr>
            <a:lvl6pPr marL="2382838" indent="-96838" defTabSz="963613" eaLnBrk="0" fontAlgn="base" hangingPunct="0">
              <a:spcBef>
                <a:spcPct val="0"/>
              </a:spcBef>
              <a:spcAft>
                <a:spcPct val="0"/>
              </a:spcAft>
              <a:defRPr sz="1900">
                <a:solidFill>
                  <a:schemeClr val="tx1"/>
                </a:solidFill>
                <a:latin typeface="Calibri" pitchFamily="34" charset="0"/>
                <a:cs typeface="Arial" charset="0"/>
              </a:defRPr>
            </a:lvl6pPr>
            <a:lvl7pPr marL="2840038" indent="-96838" defTabSz="963613" eaLnBrk="0" fontAlgn="base" hangingPunct="0">
              <a:spcBef>
                <a:spcPct val="0"/>
              </a:spcBef>
              <a:spcAft>
                <a:spcPct val="0"/>
              </a:spcAft>
              <a:defRPr sz="1900">
                <a:solidFill>
                  <a:schemeClr val="tx1"/>
                </a:solidFill>
                <a:latin typeface="Calibri" pitchFamily="34" charset="0"/>
                <a:cs typeface="Arial" charset="0"/>
              </a:defRPr>
            </a:lvl7pPr>
            <a:lvl8pPr marL="3297238" indent="-96838" defTabSz="963613" eaLnBrk="0" fontAlgn="base" hangingPunct="0">
              <a:spcBef>
                <a:spcPct val="0"/>
              </a:spcBef>
              <a:spcAft>
                <a:spcPct val="0"/>
              </a:spcAft>
              <a:defRPr sz="1900">
                <a:solidFill>
                  <a:schemeClr val="tx1"/>
                </a:solidFill>
                <a:latin typeface="Calibri" pitchFamily="34" charset="0"/>
                <a:cs typeface="Arial" charset="0"/>
              </a:defRPr>
            </a:lvl8pPr>
            <a:lvl9pPr marL="3754438" indent="-96838" defTabSz="963613" eaLnBrk="0" fontAlgn="base" hangingPunct="0">
              <a:spcBef>
                <a:spcPct val="0"/>
              </a:spcBef>
              <a:spcAft>
                <a:spcPct val="0"/>
              </a:spcAft>
              <a:defRPr sz="1900">
                <a:solidFill>
                  <a:schemeClr val="tx1"/>
                </a:solidFill>
                <a:latin typeface="Calibri" pitchFamily="34" charset="0"/>
                <a:cs typeface="Arial" charset="0"/>
              </a:defRPr>
            </a:lvl9pPr>
          </a:lstStyle>
          <a:p>
            <a:pPr algn="ctr" eaLnBrk="1" fontAlgn="base" hangingPunct="1">
              <a:spcBef>
                <a:spcPct val="0"/>
              </a:spcBef>
              <a:spcAft>
                <a:spcPct val="0"/>
              </a:spcAft>
            </a:pPr>
            <a:r>
              <a:rPr lang="en-US" altLang="zh-CN" sz="800" i="1" dirty="0">
                <a:solidFill>
                  <a:srgbClr val="404040"/>
                </a:solidFill>
              </a:rPr>
              <a:t>This document is the proprietary and confidential property of </a:t>
            </a:r>
            <a:r>
              <a:rPr lang="en-US" altLang="zh-CN" sz="800" i="1" dirty="0" smtClean="0">
                <a:solidFill>
                  <a:srgbClr val="404040"/>
                </a:solidFill>
              </a:rPr>
              <a:t>Resources </a:t>
            </a:r>
            <a:r>
              <a:rPr lang="en-US" altLang="zh-CN" sz="800" i="1" dirty="0">
                <a:solidFill>
                  <a:srgbClr val="404040"/>
                </a:solidFill>
              </a:rPr>
              <a:t>Global Professionals.</a:t>
            </a:r>
            <a:endParaRPr lang="en-US" altLang="zh-CN" sz="800" dirty="0">
              <a:solidFill>
                <a:srgbClr val="404040"/>
              </a:solidFill>
            </a:endParaRPr>
          </a:p>
        </p:txBody>
      </p:sp>
      <p:pic>
        <p:nvPicPr>
          <p:cNvPr id="10" name="Pictur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1146" y="6464301"/>
            <a:ext cx="102155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5"/>
          <p:cNvSpPr txBox="1">
            <a:spLocks/>
          </p:cNvSpPr>
          <p:nvPr userDrawn="1"/>
        </p:nvSpPr>
        <p:spPr>
          <a:xfrm>
            <a:off x="8775873" y="6543676"/>
            <a:ext cx="422275" cy="388937"/>
          </a:xfrm>
          <a:prstGeom prst="rect">
            <a:avLst/>
          </a:prstGeom>
        </p:spPr>
        <p:txBody>
          <a:bodyPr vert="horz" wrap="square" lIns="96286" tIns="48146" rIns="96286" bIns="48146" numCol="1" anchor="ctr" anchorCtr="0" compatLnSpc="1">
            <a:prstTxWarp prst="textNoShape">
              <a:avLst/>
            </a:prstTxWarp>
          </a:bodyPr>
          <a:lstStyle>
            <a:defPPr>
              <a:defRPr lang="en-US"/>
            </a:defPPr>
            <a:lvl1pPr marL="0" algn="ctr" defTabSz="914156" rtl="0" eaLnBrk="1" latinLnBrk="0" hangingPunct="1">
              <a:defRPr sz="1200" b="1" kern="1200">
                <a:solidFill>
                  <a:srgbClr val="92887E"/>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a:lstStyle>
          <a:p>
            <a:pPr defTabSz="962025" fontAlgn="base">
              <a:spcBef>
                <a:spcPct val="0"/>
              </a:spcBef>
              <a:spcAft>
                <a:spcPct val="0"/>
              </a:spcAft>
            </a:pPr>
            <a:fld id="{F26FCD36-0E18-4015-B044-6DD8B3C3F180}" type="slidenum">
              <a:rPr lang="en-US" altLang="zh-CN" sz="1000" b="0" smtClean="0">
                <a:solidFill>
                  <a:srgbClr val="404040"/>
                </a:solidFill>
                <a:cs typeface="Arial" charset="0"/>
              </a:rPr>
              <a:pPr defTabSz="962025" fontAlgn="base">
                <a:spcBef>
                  <a:spcPct val="0"/>
                </a:spcBef>
                <a:spcAft>
                  <a:spcPct val="0"/>
                </a:spcAft>
              </a:pPr>
              <a:t>‹#›</a:t>
            </a:fld>
            <a:endParaRPr lang="en-US" altLang="zh-CN" sz="1000" b="0" dirty="0">
              <a:solidFill>
                <a:srgbClr val="404040"/>
              </a:solidFill>
              <a:cs typeface="Arial" charset="0"/>
            </a:endParaRPr>
          </a:p>
        </p:txBody>
      </p:sp>
      <p:cxnSp>
        <p:nvCxnSpPr>
          <p:cNvPr id="7" name="Straight Connector 6"/>
          <p:cNvCxnSpPr/>
          <p:nvPr userDrawn="1"/>
        </p:nvCxnSpPr>
        <p:spPr>
          <a:xfrm>
            <a:off x="838200" y="2200275"/>
            <a:ext cx="77057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7246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590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oter Placeholder 4"/>
          <p:cNvSpPr txBox="1">
            <a:spLocks/>
          </p:cNvSpPr>
          <p:nvPr/>
        </p:nvSpPr>
        <p:spPr bwMode="auto">
          <a:xfrm>
            <a:off x="0" y="6635751"/>
            <a:ext cx="9143999"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68" tIns="48137" rIns="96268" bIns="48137"/>
          <a:lstStyle>
            <a:lvl1pPr defTabSz="963613" eaLnBrk="0" hangingPunct="0">
              <a:defRPr sz="1900">
                <a:solidFill>
                  <a:schemeClr val="tx1"/>
                </a:solidFill>
                <a:latin typeface="Calibri" pitchFamily="34" charset="0"/>
                <a:cs typeface="Arial" charset="0"/>
              </a:defRPr>
            </a:lvl1pPr>
            <a:lvl2pPr defTabSz="963613" eaLnBrk="0" hangingPunct="0">
              <a:defRPr sz="1900">
                <a:solidFill>
                  <a:schemeClr val="tx1"/>
                </a:solidFill>
                <a:latin typeface="Calibri" pitchFamily="34" charset="0"/>
                <a:cs typeface="Arial" charset="0"/>
              </a:defRPr>
            </a:lvl2pPr>
            <a:lvl3pPr defTabSz="963613" eaLnBrk="0" hangingPunct="0">
              <a:defRPr sz="1900">
                <a:solidFill>
                  <a:schemeClr val="tx1"/>
                </a:solidFill>
                <a:latin typeface="Calibri" pitchFamily="34" charset="0"/>
                <a:cs typeface="Arial" charset="0"/>
              </a:defRPr>
            </a:lvl3pPr>
            <a:lvl4pPr defTabSz="963613" eaLnBrk="0" hangingPunct="0">
              <a:defRPr sz="1900">
                <a:solidFill>
                  <a:schemeClr val="tx1"/>
                </a:solidFill>
                <a:latin typeface="Calibri" pitchFamily="34" charset="0"/>
                <a:cs typeface="Arial" charset="0"/>
              </a:defRPr>
            </a:lvl4pPr>
            <a:lvl5pPr defTabSz="963613" eaLnBrk="0" hangingPunct="0">
              <a:defRPr sz="1900">
                <a:solidFill>
                  <a:schemeClr val="tx1"/>
                </a:solidFill>
                <a:latin typeface="Calibri" pitchFamily="34" charset="0"/>
                <a:cs typeface="Arial" charset="0"/>
              </a:defRPr>
            </a:lvl5pPr>
            <a:lvl6pPr marL="2382838" indent="-96838" defTabSz="963613" eaLnBrk="0" fontAlgn="base" hangingPunct="0">
              <a:spcBef>
                <a:spcPct val="0"/>
              </a:spcBef>
              <a:spcAft>
                <a:spcPct val="0"/>
              </a:spcAft>
              <a:defRPr sz="1900">
                <a:solidFill>
                  <a:schemeClr val="tx1"/>
                </a:solidFill>
                <a:latin typeface="Calibri" pitchFamily="34" charset="0"/>
                <a:cs typeface="Arial" charset="0"/>
              </a:defRPr>
            </a:lvl6pPr>
            <a:lvl7pPr marL="2840038" indent="-96838" defTabSz="963613" eaLnBrk="0" fontAlgn="base" hangingPunct="0">
              <a:spcBef>
                <a:spcPct val="0"/>
              </a:spcBef>
              <a:spcAft>
                <a:spcPct val="0"/>
              </a:spcAft>
              <a:defRPr sz="1900">
                <a:solidFill>
                  <a:schemeClr val="tx1"/>
                </a:solidFill>
                <a:latin typeface="Calibri" pitchFamily="34" charset="0"/>
                <a:cs typeface="Arial" charset="0"/>
              </a:defRPr>
            </a:lvl7pPr>
            <a:lvl8pPr marL="3297238" indent="-96838" defTabSz="963613" eaLnBrk="0" fontAlgn="base" hangingPunct="0">
              <a:spcBef>
                <a:spcPct val="0"/>
              </a:spcBef>
              <a:spcAft>
                <a:spcPct val="0"/>
              </a:spcAft>
              <a:defRPr sz="1900">
                <a:solidFill>
                  <a:schemeClr val="tx1"/>
                </a:solidFill>
                <a:latin typeface="Calibri" pitchFamily="34" charset="0"/>
                <a:cs typeface="Arial" charset="0"/>
              </a:defRPr>
            </a:lvl8pPr>
            <a:lvl9pPr marL="3754438" indent="-96838" defTabSz="963613" eaLnBrk="0" fontAlgn="base" hangingPunct="0">
              <a:spcBef>
                <a:spcPct val="0"/>
              </a:spcBef>
              <a:spcAft>
                <a:spcPct val="0"/>
              </a:spcAft>
              <a:defRPr sz="1900">
                <a:solidFill>
                  <a:schemeClr val="tx1"/>
                </a:solidFill>
                <a:latin typeface="Calibri" pitchFamily="34" charset="0"/>
                <a:cs typeface="Arial" charset="0"/>
              </a:defRPr>
            </a:lvl9pPr>
          </a:lstStyle>
          <a:p>
            <a:pPr algn="ctr" eaLnBrk="1" fontAlgn="base" hangingPunct="1">
              <a:spcBef>
                <a:spcPct val="0"/>
              </a:spcBef>
              <a:spcAft>
                <a:spcPct val="0"/>
              </a:spcAft>
            </a:pPr>
            <a:r>
              <a:rPr lang="en-US" altLang="zh-CN" sz="800" i="1" dirty="0">
                <a:solidFill>
                  <a:srgbClr val="404040"/>
                </a:solidFill>
              </a:rPr>
              <a:t>This document is the proprietary and confidential property of </a:t>
            </a:r>
            <a:r>
              <a:rPr lang="en-US" altLang="zh-CN" sz="800" i="1" dirty="0" smtClean="0">
                <a:solidFill>
                  <a:srgbClr val="404040"/>
                </a:solidFill>
              </a:rPr>
              <a:t>Resources </a:t>
            </a:r>
            <a:r>
              <a:rPr lang="en-US" altLang="zh-CN" sz="800" i="1" dirty="0">
                <a:solidFill>
                  <a:srgbClr val="404040"/>
                </a:solidFill>
              </a:rPr>
              <a:t>Global Professionals.</a:t>
            </a:r>
            <a:endParaRPr lang="en-US" altLang="zh-CN" sz="800" dirty="0">
              <a:solidFill>
                <a:srgbClr val="404040"/>
              </a:solidFill>
            </a:endParaRPr>
          </a:p>
        </p:txBody>
      </p:sp>
      <p:pic>
        <p:nvPicPr>
          <p:cNvPr id="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146" y="6464301"/>
            <a:ext cx="102155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8775873" y="6543676"/>
            <a:ext cx="422275" cy="388937"/>
          </a:xfrm>
          <a:prstGeom prst="rect">
            <a:avLst/>
          </a:prstGeom>
        </p:spPr>
        <p:txBody>
          <a:bodyPr vert="horz" wrap="square" lIns="96286" tIns="48146" rIns="96286" bIns="48146" numCol="1" anchor="ctr" anchorCtr="0" compatLnSpc="1">
            <a:prstTxWarp prst="textNoShape">
              <a:avLst/>
            </a:prstTxWarp>
          </a:bodyPr>
          <a:lstStyle>
            <a:defPPr>
              <a:defRPr lang="en-US"/>
            </a:defPPr>
            <a:lvl1pPr marL="0" algn="ctr" defTabSz="914156" rtl="0" eaLnBrk="1" latinLnBrk="0" hangingPunct="1">
              <a:defRPr sz="1200" b="1" kern="1200">
                <a:solidFill>
                  <a:srgbClr val="92887E"/>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a:lstStyle>
          <a:p>
            <a:pPr defTabSz="962025" fontAlgn="base">
              <a:spcBef>
                <a:spcPct val="0"/>
              </a:spcBef>
              <a:spcAft>
                <a:spcPct val="0"/>
              </a:spcAft>
            </a:pPr>
            <a:fld id="{F26FCD36-0E18-4015-B044-6DD8B3C3F180}" type="slidenum">
              <a:rPr lang="en-US" altLang="zh-CN" sz="1000" b="0" smtClean="0">
                <a:solidFill>
                  <a:srgbClr val="404040"/>
                </a:solidFill>
                <a:cs typeface="Arial" charset="0"/>
              </a:rPr>
              <a:pPr defTabSz="962025" fontAlgn="base">
                <a:spcBef>
                  <a:spcPct val="0"/>
                </a:spcBef>
                <a:spcAft>
                  <a:spcPct val="0"/>
                </a:spcAft>
              </a:pPr>
              <a:t>‹#›</a:t>
            </a:fld>
            <a:endParaRPr lang="en-US" altLang="zh-CN" sz="1000" b="0" dirty="0">
              <a:solidFill>
                <a:srgbClr val="404040"/>
              </a:solidFill>
              <a:cs typeface="Arial" charset="0"/>
            </a:endParaRPr>
          </a:p>
        </p:txBody>
      </p:sp>
    </p:spTree>
    <p:extLst>
      <p:ext uri="{BB962C8B-B14F-4D97-AF65-F5344CB8AC3E}">
        <p14:creationId xmlns:p14="http://schemas.microsoft.com/office/powerpoint/2010/main" val="324458203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83" r:id="rId3"/>
  </p:sldLayoutIdLst>
  <p:timing>
    <p:tnLst>
      <p:par>
        <p:cTn id="1" dur="indefinite" restart="never" nodeType="tmRoot"/>
      </p:par>
    </p:tnLst>
  </p:timing>
  <p:txStyles>
    <p:titleStyle>
      <a:lvl1pPr algn="ctr" defTabSz="914156" rtl="0" eaLnBrk="1" latinLnBrk="0" hangingPunct="1">
        <a:spcBef>
          <a:spcPct val="0"/>
        </a:spcBef>
        <a:buNone/>
        <a:defRPr sz="4400" kern="1200">
          <a:solidFill>
            <a:schemeClr val="tx1"/>
          </a:solidFill>
          <a:latin typeface="+mj-lt"/>
          <a:ea typeface="+mj-ea"/>
          <a:cs typeface="+mj-cs"/>
        </a:defRPr>
      </a:lvl1pPr>
    </p:titleStyle>
    <p:bodyStyle>
      <a:lvl1pPr marL="0" indent="0" algn="r" defTabSz="914156" rtl="0" eaLnBrk="1" latinLnBrk="0" hangingPunct="1">
        <a:spcBef>
          <a:spcPct val="20000"/>
        </a:spcBef>
        <a:buFont typeface="Arial" pitchFamily="34" charset="0"/>
        <a:buNone/>
        <a:defRPr sz="1600" b="1" kern="1200">
          <a:solidFill>
            <a:schemeClr val="bg1"/>
          </a:solidFill>
          <a:latin typeface="+mn-lt"/>
          <a:ea typeface="+mn-ea"/>
          <a:cs typeface="+mn-cs"/>
        </a:defRPr>
      </a:lvl1pPr>
      <a:lvl2pPr marL="742751" indent="-285673"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2pPr>
      <a:lvl3pPr marL="1142694"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599771"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6851"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3928"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3"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0"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rgp.com"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3" Type="http://schemas.openxmlformats.org/officeDocument/2006/relationships/hyperlink" Target="http://www.google.com.hk/url?sa=i&amp;rct=j&amp;q=&amp;esrc=s&amp;source=images&amp;cd=&amp;cad=rja&amp;uact=8&amp;ved=0CAcQjRw&amp;url=http://www.morganstanley.com/im/&amp;ei=325xVbqwDMLv8gWByID4Ag&amp;psig=AFQjCNHsm98_xDON_gDbZpWBL8FjUs9zug&amp;ust=1433583708697150" TargetMode="External"/><Relationship Id="rId18" Type="http://schemas.openxmlformats.org/officeDocument/2006/relationships/image" Target="../media/image18.png"/><Relationship Id="rId26" Type="http://schemas.openxmlformats.org/officeDocument/2006/relationships/image" Target="../media/image23.png"/><Relationship Id="rId21" Type="http://schemas.openxmlformats.org/officeDocument/2006/relationships/image" Target="../media/image20.gif"/><Relationship Id="rId34" Type="http://schemas.openxmlformats.org/officeDocument/2006/relationships/hyperlink" Target="http://www.google.com.hk/url?sa=i&amp;rct=j&amp;q=&amp;esrc=s&amp;source=images&amp;cd=&amp;cad=rja&amp;uact=8&amp;ved=0CAcQjRw&amp;url=http://logodatabases.com/cigna-logo.html/cigna-logo-wallpaper&amp;ei=4HJxVZCeMdiC8gW9-oDYBg&amp;psig=AFQjCNFDeL7Grg2jxYL3XiH_YJST5q__RA&amp;ust=1433584735117334" TargetMode="External"/><Relationship Id="rId7" Type="http://schemas.openxmlformats.org/officeDocument/2006/relationships/hyperlink" Target="http://www.google.com.hk/url?sa=i&amp;rct=j&amp;q=&amp;esrc=s&amp;source=images&amp;cd=&amp;cad=rja&amp;uact=8&amp;ved=0CAcQjRw&amp;url=http://sleekmoney.com/deutsche-bank-downgraded-to-neutral-at-credit-suisse-group-ag-db/191467/&amp;ei=F3FxVfjkK5G48gWAmYHQAQ&amp;psig=AFQjCNFlTqayJsket6DmsDJo2fH81uiC5Q&amp;ust=1433584271017952" TargetMode="External"/><Relationship Id="rId12" Type="http://schemas.openxmlformats.org/officeDocument/2006/relationships/image" Target="../media/image15.png"/><Relationship Id="rId17" Type="http://schemas.openxmlformats.org/officeDocument/2006/relationships/hyperlink" Target="https://www.google.com.hk/url?sa=i&amp;rct=j&amp;q=&amp;esrc=s&amp;source=images&amp;cd=&amp;cad=rja&amp;uact=8&amp;ved=0CAcQjRw&amp;url=https://www.asia-first.com/research/manulife-investor-sentiment-index/manulife-investor-sentiment-index-latest-results.html&amp;ei=P3FxVY63Gc_08QXwo4CoCw&amp;psig=AFQjCNE95GWeKYf5ppc7wlXafMqdIC6jlQ&amp;ust=1433584314064106" TargetMode="External"/><Relationship Id="rId25" Type="http://schemas.openxmlformats.org/officeDocument/2006/relationships/image" Target="../media/image22.png"/><Relationship Id="rId33" Type="http://schemas.openxmlformats.org/officeDocument/2006/relationships/image" Target="../media/image28.png"/><Relationship Id="rId2" Type="http://schemas.openxmlformats.org/officeDocument/2006/relationships/notesSlide" Target="../notesSlides/notesSlide7.xml"/><Relationship Id="rId16" Type="http://schemas.openxmlformats.org/officeDocument/2006/relationships/image" Target="../media/image17.png"/><Relationship Id="rId20" Type="http://schemas.openxmlformats.org/officeDocument/2006/relationships/hyperlink" Target="http://www.google.com.hk/url?sa=i&amp;rct=j&amp;q=&amp;esrc=s&amp;source=images&amp;cd=&amp;cad=rja&amp;uact=8&amp;ved=0CAcQjRw&amp;url=http://www.bnamericas.com/company-profile/en/goldman-sachs-group-inc-goldman-sachs&amp;ei=DW9xVYq6Ms_z8QWc_YD4DQ&amp;psig=AFQjCNFe3Z9zCDummgYrqIAqnp07C4vXiw&amp;ust=1433583754835457" TargetMode="External"/><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jpeg"/><Relationship Id="rId11" Type="http://schemas.openxmlformats.org/officeDocument/2006/relationships/hyperlink" Target="http://www.google.com.hk/url?sa=i&amp;rct=j&amp;q=&amp;esrc=s&amp;source=images&amp;cd=&amp;cad=rja&amp;uact=8&amp;ved=0CAcQjRw&amp;url=http://commons.wikimedia.org/wiki/File:MetLife_Logo.svg&amp;ei=QHJxVbPxDsPh8AWAlYC4AQ&amp;psig=AFQjCNGwbDNBRVCpT9AUwtRxfAgUf-LZOA&amp;ust=1433584571213230" TargetMode="External"/><Relationship Id="rId24" Type="http://schemas.openxmlformats.org/officeDocument/2006/relationships/hyperlink" Target="http://www.google.com.hk/url?sa=i&amp;rct=j&amp;q=&amp;esrc=s&amp;source=images&amp;cd=&amp;cad=rja&amp;uact=8&amp;ved=0CAcQjRw&amp;url=http://commons.wikimedia.org/wiki/File:Wells_Fargo_Bank.svg&amp;ei=9HFxVZ7eB9K78gW2_4HICQ&amp;psig=AFQjCNEvSgQ1OXa-zZVmgaIAGUBPiUsGXA&amp;ust=1433584498037693" TargetMode="External"/><Relationship Id="rId32" Type="http://schemas.openxmlformats.org/officeDocument/2006/relationships/hyperlink" Target="http://www.google.com.hk/url?sa=i&amp;rct=j&amp;q=&amp;esrc=s&amp;source=images&amp;cd=&amp;cad=rja&amp;uact=8&amp;ved=0CAcQjRw&amp;url=http://www.algonquincollege.com/hr/contacting-sunlife/&amp;ei=tHJxVZ7rApbk8AW5p4PQCg&amp;psig=AFQjCNG9ASeuNWkK6VKvYcA1GkDPjMxInw&amp;ust=1433584673781343" TargetMode="External"/><Relationship Id="rId37" Type="http://schemas.openxmlformats.org/officeDocument/2006/relationships/image" Target="../media/image31.png"/><Relationship Id="rId5" Type="http://schemas.openxmlformats.org/officeDocument/2006/relationships/hyperlink" Target="http://www.google.com.hk/url?sa=i&amp;rct=j&amp;q=&amp;esrc=s&amp;source=images&amp;cd=&amp;cad=rja&amp;uact=8&amp;ved=0CAcQjRw&amp;url=http://www.bridlewoodmall.com/store/bank-of-montreal/&amp;ei=t29xVZT4LszW8gWi8oHoDA&amp;psig=AFQjCNFP_KqBcfYenoNiDruQgs-QOE34oA&amp;ust=1433583922226362" TargetMode="External"/><Relationship Id="rId15" Type="http://schemas.openxmlformats.org/officeDocument/2006/relationships/hyperlink" Target="http://www.google.com.hk/url?sa=i&amp;rct=j&amp;q=&amp;esrc=s&amp;source=images&amp;cd=&amp;cad=rja&amp;uact=8&amp;ved=0CAcQjRw&amp;url=http://www.super-cars.club/aia-logo-images.html&amp;ei=N29xVdyZHojU8gX0tYHICw&amp;psig=AFQjCNFR7SIJ--m8JandItvNT7i6642Dfg&amp;ust=1433583794196191" TargetMode="External"/><Relationship Id="rId23" Type="http://schemas.openxmlformats.org/officeDocument/2006/relationships/image" Target="../media/image21.jpeg"/><Relationship Id="rId28" Type="http://schemas.openxmlformats.org/officeDocument/2006/relationships/image" Target="../media/image25.png"/><Relationship Id="rId36" Type="http://schemas.openxmlformats.org/officeDocument/2006/relationships/image" Target="../media/image30.png"/><Relationship Id="rId10" Type="http://schemas.openxmlformats.org/officeDocument/2006/relationships/image" Target="../media/image14.png"/><Relationship Id="rId19" Type="http://schemas.openxmlformats.org/officeDocument/2006/relationships/image" Target="../media/image19.png"/><Relationship Id="rId31" Type="http://schemas.openxmlformats.org/officeDocument/2006/relationships/image" Target="../media/image27.jpeg"/><Relationship Id="rId4" Type="http://schemas.openxmlformats.org/officeDocument/2006/relationships/image" Target="../media/image11.jpeg"/><Relationship Id="rId9" Type="http://schemas.openxmlformats.org/officeDocument/2006/relationships/hyperlink" Target="https://www.google.com.hk/url?sa=i&amp;rct=j&amp;q=&amp;esrc=s&amp;source=images&amp;cd=&amp;cad=rja&amp;uact=8&amp;ved=0CAcQjRw&amp;url=https://icp.allianzglobalinvestors.com/&amp;ei=0XFxVdHMA4Si8QWt5YDwAQ&amp;psig=AFQjCNGAzSAFzKWyClmmeSg5Nc1sjqqDrQ&amp;ust=1433584461930858" TargetMode="External"/><Relationship Id="rId14" Type="http://schemas.openxmlformats.org/officeDocument/2006/relationships/image" Target="../media/image16.gif"/><Relationship Id="rId22" Type="http://schemas.openxmlformats.org/officeDocument/2006/relationships/hyperlink" Target="http://www.google.com.hk/url?sa=i&amp;rct=j&amp;q=&amp;esrc=s&amp;source=images&amp;cd=&amp;cad=rja&amp;uact=8&amp;ved=0CAcQjRw&amp;url=http://avpn.asia/organisation/dbs-bank-ltd/&amp;ei=829xVfKgG8_X8gWD34LoBg&amp;psig=AFQjCNGWJZJrPIx5ZicQIGr5XO5NOhE50w&amp;ust=1433583984478466" TargetMode="External"/><Relationship Id="rId27" Type="http://schemas.openxmlformats.org/officeDocument/2006/relationships/image" Target="../media/image24.png"/><Relationship Id="rId30" Type="http://schemas.openxmlformats.org/officeDocument/2006/relationships/hyperlink" Target="https://www.google.com.hk/url?sa=i&amp;rct=j&amp;q=&amp;esrc=s&amp;source=images&amp;cd=&amp;cad=rja&amp;uact=8&amp;ved=0CAcQjRw&amp;url=https://internationaldurham.wordpress.com/2014/05/14/hang-seng-bank-management-trainee-programme-hong-kong/&amp;ei=ZHBxVYm2KZTk8AXE0IHQBg&amp;psig=AFQjCNFZ6luRDCZ9iu1bnprJdwAqgIdYDw&amp;ust=1433584035844048" TargetMode="External"/><Relationship Id="rId35" Type="http://schemas.openxmlformats.org/officeDocument/2006/relationships/image" Target="../media/image29.jpeg"/><Relationship Id="rId8" Type="http://schemas.openxmlformats.org/officeDocument/2006/relationships/image" Target="../media/image13.png"/><Relationship Id="rId3" Type="http://schemas.openxmlformats.org/officeDocument/2006/relationships/hyperlink" Target="http://www.google.com.hk/url?sa=i&amp;rct=j&amp;q=&amp;esrc=s&amp;source=images&amp;cd=&amp;cad=rja&amp;uact=8&amp;ved=0CAcQjRw&amp;url=http://www.asia.ccb.com/hongkong/english/personal_banking/cc/aia_notes.html&amp;ei=aW9xVe67LYjx8gXn-YLQBw&amp;psig=AFQjCNFqoAaFT5B9Wusz_G4G146h9B654A&amp;ust=143358384420145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9"/>
          <p:cNvSpPr>
            <a:spLocks/>
          </p:cNvSpPr>
          <p:nvPr/>
        </p:nvSpPr>
        <p:spPr bwMode="auto">
          <a:xfrm>
            <a:off x="0" y="543043"/>
            <a:ext cx="3338286" cy="419874"/>
          </a:xfrm>
          <a:prstGeom prst="rect">
            <a:avLst/>
          </a:prstGeom>
          <a:solidFill>
            <a:schemeClr val="bg1"/>
          </a:solidFill>
          <a:ln>
            <a:noFill/>
          </a:ln>
        </p:spPr>
        <p:txBody>
          <a:bodyPr lIns="0" tIns="0" rIns="0" bIns="0"/>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ctr" defTabSz="864854" eaLnBrk="1" fontAlgn="base" hangingPunct="1">
              <a:spcBef>
                <a:spcPct val="0"/>
              </a:spcBef>
              <a:spcAft>
                <a:spcPct val="0"/>
              </a:spcAft>
            </a:pPr>
            <a:endParaRPr lang="nl-NL" altLang="nl-NL" dirty="0" smtClean="0"/>
          </a:p>
        </p:txBody>
      </p:sp>
      <p:sp>
        <p:nvSpPr>
          <p:cNvPr id="5123" name="Rectangle 1"/>
          <p:cNvSpPr>
            <a:spLocks/>
          </p:cNvSpPr>
          <p:nvPr/>
        </p:nvSpPr>
        <p:spPr bwMode="auto">
          <a:xfrm>
            <a:off x="338668" y="3000376"/>
            <a:ext cx="4172857" cy="2035969"/>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ctr" defTabSz="864854" eaLnBrk="1" fontAlgn="base" hangingPunct="1">
              <a:spcBef>
                <a:spcPct val="0"/>
              </a:spcBef>
              <a:spcAft>
                <a:spcPct val="0"/>
              </a:spcAft>
            </a:pPr>
            <a:endParaRPr lang="nl-NL" altLang="nl-NL" dirty="0" smtClean="0"/>
          </a:p>
        </p:txBody>
      </p:sp>
      <p:pic>
        <p:nvPicPr>
          <p:cNvPr id="5127"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668" y="5485209"/>
            <a:ext cx="1620762" cy="535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5130" name="Rectangle 8"/>
          <p:cNvSpPr>
            <a:spLocks/>
          </p:cNvSpPr>
          <p:nvPr/>
        </p:nvSpPr>
        <p:spPr bwMode="auto">
          <a:xfrm>
            <a:off x="7208762" y="2024063"/>
            <a:ext cx="1935238" cy="857250"/>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p>
            <a:pPr algn="ctr" defTabSz="864854" fontAlgn="base">
              <a:spcBef>
                <a:spcPct val="0"/>
              </a:spcBef>
              <a:spcAft>
                <a:spcPct val="0"/>
              </a:spcAft>
            </a:pPr>
            <a:endParaRPr lang="nl-NL" altLang="nl-NL" sz="4200" dirty="0">
              <a:solidFill>
                <a:srgbClr val="000000"/>
              </a:solidFill>
              <a:latin typeface="Gill Sans" pitchFamily="-84" charset="0"/>
              <a:ea typeface="ヒラギノ角ゴ ProN W3" pitchFamily="-84" charset="-128"/>
            </a:endParaRPr>
          </a:p>
        </p:txBody>
      </p:sp>
      <p:sp>
        <p:nvSpPr>
          <p:cNvPr id="5131" name="Rectangle 9"/>
          <p:cNvSpPr>
            <a:spLocks/>
          </p:cNvSpPr>
          <p:nvPr/>
        </p:nvSpPr>
        <p:spPr bwMode="auto">
          <a:xfrm>
            <a:off x="1" y="0"/>
            <a:ext cx="241905" cy="5036344"/>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p>
            <a:pPr algn="ctr" defTabSz="864854" fontAlgn="base">
              <a:spcBef>
                <a:spcPct val="0"/>
              </a:spcBef>
              <a:spcAft>
                <a:spcPct val="0"/>
              </a:spcAft>
            </a:pPr>
            <a:endParaRPr lang="nl-NL" altLang="nl-NL" sz="4200" dirty="0">
              <a:solidFill>
                <a:srgbClr val="000000"/>
              </a:solidFill>
              <a:latin typeface="Gill Sans" pitchFamily="-84" charset="0"/>
              <a:ea typeface="ヒラギノ角ゴ ProN W3" pitchFamily="-84" charset="-128"/>
            </a:endParaRPr>
          </a:p>
        </p:txBody>
      </p:sp>
      <p:pic>
        <p:nvPicPr>
          <p:cNvPr id="513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668" y="2"/>
            <a:ext cx="4172857" cy="2896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571" y="0"/>
            <a:ext cx="4499429" cy="1925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4"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8762" y="3000375"/>
            <a:ext cx="1935238" cy="203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5"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4571" y="2024064"/>
            <a:ext cx="2443238" cy="3009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2" name="Rectangle 6"/>
          <p:cNvSpPr>
            <a:spLocks/>
          </p:cNvSpPr>
          <p:nvPr/>
        </p:nvSpPr>
        <p:spPr bwMode="auto">
          <a:xfrm>
            <a:off x="395536" y="3133727"/>
            <a:ext cx="3640099"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defTabSz="864854" eaLnBrk="1" fontAlgn="base" hangingPunct="1">
              <a:lnSpc>
                <a:spcPct val="120000"/>
              </a:lnSpc>
              <a:spcBef>
                <a:spcPct val="0"/>
              </a:spcBef>
              <a:spcAft>
                <a:spcPct val="0"/>
              </a:spcAft>
            </a:pPr>
            <a:r>
              <a:rPr lang="en-US" altLang="nl-NL" sz="1400" b="1" dirty="0" smtClean="0">
                <a:solidFill>
                  <a:schemeClr val="bg1"/>
                </a:solidFill>
                <a:latin typeface="+mj-lt"/>
                <a:ea typeface="MS PGothic" pitchFamily="34" charset="-128"/>
                <a:sym typeface="Arial Bold" pitchFamily="-84" charset="0"/>
              </a:rPr>
              <a:t>Cathay Pacific IBM WebSphere Message Upgrade</a:t>
            </a:r>
          </a:p>
          <a:p>
            <a:pPr defTabSz="864854" eaLnBrk="1" fontAlgn="base" hangingPunct="1">
              <a:lnSpc>
                <a:spcPct val="120000"/>
              </a:lnSpc>
              <a:spcBef>
                <a:spcPct val="0"/>
              </a:spcBef>
              <a:spcAft>
                <a:spcPct val="0"/>
              </a:spcAft>
            </a:pPr>
            <a:r>
              <a:rPr lang="en-US" altLang="nl-NL" sz="1400" b="1" dirty="0" smtClean="0">
                <a:solidFill>
                  <a:schemeClr val="bg1"/>
                </a:solidFill>
                <a:latin typeface="+mj-lt"/>
                <a:ea typeface="MS PGothic" pitchFamily="34" charset="-128"/>
                <a:sym typeface="Arial Bold" pitchFamily="-84" charset="0"/>
              </a:rPr>
              <a:t>Doc Ref:</a:t>
            </a:r>
            <a:endParaRPr lang="en-US" altLang="nl-NL" sz="1400" b="1" dirty="0">
              <a:solidFill>
                <a:schemeClr val="bg1"/>
              </a:solidFill>
              <a:latin typeface="+mj-lt"/>
              <a:ea typeface="MS PGothic" pitchFamily="34" charset="-128"/>
              <a:sym typeface="Arial Bold" pitchFamily="-84" charset="0"/>
            </a:endParaRPr>
          </a:p>
        </p:txBody>
      </p:sp>
      <p:sp>
        <p:nvSpPr>
          <p:cNvPr id="13" name="Rectangle 7"/>
          <p:cNvSpPr>
            <a:spLocks/>
          </p:cNvSpPr>
          <p:nvPr/>
        </p:nvSpPr>
        <p:spPr bwMode="auto">
          <a:xfrm>
            <a:off x="395536" y="4100951"/>
            <a:ext cx="3890736" cy="64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defTabSz="864854" eaLnBrk="1" fontAlgn="base" hangingPunct="1">
              <a:lnSpc>
                <a:spcPct val="120000"/>
              </a:lnSpc>
              <a:spcBef>
                <a:spcPct val="0"/>
              </a:spcBef>
              <a:spcAft>
                <a:spcPct val="0"/>
              </a:spcAft>
            </a:pPr>
            <a:r>
              <a:rPr lang="en-US" altLang="nl-NL" sz="1800" b="1" dirty="0">
                <a:solidFill>
                  <a:srgbClr val="FFFFFF"/>
                </a:solidFill>
                <a:latin typeface="Calibri"/>
                <a:ea typeface="MS PGothic" pitchFamily="34" charset="-128"/>
                <a:sym typeface="Arial" pitchFamily="34" charset="0"/>
              </a:rPr>
              <a:t>A </a:t>
            </a:r>
            <a:r>
              <a:rPr lang="en-US" altLang="nl-NL" sz="1800" b="1" dirty="0" smtClean="0">
                <a:solidFill>
                  <a:srgbClr val="FFFFFF"/>
                </a:solidFill>
                <a:latin typeface="Calibri"/>
                <a:ea typeface="MS PGothic" pitchFamily="34" charset="-128"/>
                <a:sym typeface="Arial" pitchFamily="34" charset="0"/>
              </a:rPr>
              <a:t>RGP Proposal </a:t>
            </a:r>
            <a:r>
              <a:rPr lang="en-US" altLang="nl-NL" sz="1800" b="1" dirty="0">
                <a:solidFill>
                  <a:srgbClr val="FFFFFF"/>
                </a:solidFill>
                <a:latin typeface="Calibri"/>
                <a:ea typeface="MS PGothic" pitchFamily="34" charset="-128"/>
                <a:sym typeface="Arial" pitchFamily="34" charset="0"/>
              </a:rPr>
              <a:t>for </a:t>
            </a:r>
            <a:r>
              <a:rPr lang="en-US" altLang="nl-NL" sz="1800" b="1" dirty="0" smtClean="0">
                <a:solidFill>
                  <a:srgbClr val="FFFFFF"/>
                </a:solidFill>
                <a:latin typeface="Calibri"/>
                <a:ea typeface="MS PGothic" pitchFamily="34" charset="-128"/>
                <a:sym typeface="Arial" pitchFamily="34" charset="0"/>
              </a:rPr>
              <a:t>International</a:t>
            </a:r>
          </a:p>
          <a:p>
            <a:pPr defTabSz="864854" eaLnBrk="1" fontAlgn="base" hangingPunct="1">
              <a:lnSpc>
                <a:spcPct val="120000"/>
              </a:lnSpc>
              <a:spcBef>
                <a:spcPts val="600"/>
              </a:spcBef>
              <a:spcAft>
                <a:spcPct val="0"/>
              </a:spcAft>
            </a:pPr>
            <a:r>
              <a:rPr lang="en-US" altLang="nl-NL" sz="1300" b="1" dirty="0" smtClean="0">
                <a:solidFill>
                  <a:srgbClr val="FFFFFF"/>
                </a:solidFill>
                <a:latin typeface="Calibri"/>
                <a:ea typeface="MS PGothic" pitchFamily="34" charset="-128"/>
                <a:sym typeface="Arial" pitchFamily="34" charset="0"/>
              </a:rPr>
              <a:t>30-Sep-2016</a:t>
            </a:r>
            <a:endParaRPr lang="en-US" altLang="nl-NL" sz="1300" b="1" dirty="0">
              <a:solidFill>
                <a:srgbClr val="FFFFFF"/>
              </a:solidFill>
              <a:latin typeface="Calibri"/>
              <a:ea typeface="MS PGothic" pitchFamily="34" charset="-128"/>
              <a:sym typeface="Arial" pitchFamily="34" charset="0"/>
            </a:endParaRPr>
          </a:p>
        </p:txBody>
      </p:sp>
      <p:pic>
        <p:nvPicPr>
          <p:cNvPr id="2" name="Picture 1"/>
          <p:cNvPicPr>
            <a:picLocks noChangeAspect="1"/>
          </p:cNvPicPr>
          <p:nvPr/>
        </p:nvPicPr>
        <p:blipFill>
          <a:blip r:embed="rId8"/>
          <a:stretch>
            <a:fillRect/>
          </a:stretch>
        </p:blipFill>
        <p:spPr>
          <a:xfrm>
            <a:off x="6466823" y="5413168"/>
            <a:ext cx="2247900" cy="619125"/>
          </a:xfrm>
          <a:prstGeom prst="rect">
            <a:avLst/>
          </a:prstGeom>
        </p:spPr>
      </p:pic>
    </p:spTree>
    <p:extLst>
      <p:ext uri="{BB962C8B-B14F-4D97-AF65-F5344CB8AC3E}">
        <p14:creationId xmlns:p14="http://schemas.microsoft.com/office/powerpoint/2010/main" val="325290437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Our Understanding of Cathay Pacific’s Objectives</a:t>
            </a:r>
            <a:endParaRPr lang="en-US" dirty="0"/>
          </a:p>
        </p:txBody>
      </p:sp>
    </p:spTree>
    <p:extLst>
      <p:ext uri="{BB962C8B-B14F-4D97-AF65-F5344CB8AC3E}">
        <p14:creationId xmlns:p14="http://schemas.microsoft.com/office/powerpoint/2010/main" val="4864746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OUR UNDERSTANDING</a:t>
            </a:r>
          </a:p>
        </p:txBody>
      </p:sp>
      <p:sp>
        <p:nvSpPr>
          <p:cNvPr id="25" name="Rectangle 24"/>
          <p:cNvSpPr/>
          <p:nvPr/>
        </p:nvSpPr>
        <p:spPr>
          <a:xfrm>
            <a:off x="431540" y="720081"/>
            <a:ext cx="8244916" cy="1323439"/>
          </a:xfrm>
          <a:prstGeom prst="rect">
            <a:avLst/>
          </a:prstGeom>
        </p:spPr>
        <p:txBody>
          <a:bodyPr wrap="square">
            <a:spAutoFit/>
          </a:bodyPr>
          <a:lstStyle/>
          <a:p>
            <a:pPr algn="just">
              <a:spcAft>
                <a:spcPts val="600"/>
              </a:spcAft>
            </a:pPr>
            <a:r>
              <a:rPr lang="en-HK" sz="2000" dirty="0" smtClean="0">
                <a:solidFill>
                  <a:srgbClr val="000000"/>
                </a:solidFill>
              </a:rPr>
              <a:t>Cathay Pacific has been using IBM WebSphere Message Queue application communications for years. Due to the end of support of MQ version 6, the company has plan to kick start the MQ upgrade project from version </a:t>
            </a:r>
            <a:r>
              <a:rPr lang="en-US" sz="2000" dirty="0" smtClean="0">
                <a:solidFill>
                  <a:srgbClr val="000000"/>
                </a:solidFill>
              </a:rPr>
              <a:t>6 to version 7.1</a:t>
            </a:r>
            <a:r>
              <a:rPr lang="en-US" sz="2000" dirty="0" smtClean="0">
                <a:solidFill>
                  <a:srgbClr val="000000"/>
                </a:solidFill>
              </a:rPr>
              <a:t>.  </a:t>
            </a:r>
            <a:endParaRPr lang="en-US" sz="2000" strike="sngStrike" dirty="0"/>
          </a:p>
        </p:txBody>
      </p:sp>
      <p:sp>
        <p:nvSpPr>
          <p:cNvPr id="2" name="Rectangle 1"/>
          <p:cNvSpPr/>
          <p:nvPr/>
        </p:nvSpPr>
        <p:spPr>
          <a:xfrm>
            <a:off x="783167" y="2358937"/>
            <a:ext cx="7893289" cy="2362185"/>
          </a:xfrm>
          <a:prstGeom prst="rect">
            <a:avLst/>
          </a:prstGeom>
        </p:spPr>
        <p:txBody>
          <a:bodyPr wrap="square">
            <a:spAutoFit/>
          </a:bodyPr>
          <a:lstStyle/>
          <a:p>
            <a:pPr algn="just">
              <a:spcBef>
                <a:spcPts val="600"/>
              </a:spcBef>
              <a:spcAft>
                <a:spcPts val="600"/>
              </a:spcAft>
              <a:buClr>
                <a:srgbClr val="C60C30"/>
              </a:buClr>
            </a:pPr>
            <a:r>
              <a:rPr lang="en-US" sz="2000" b="1" dirty="0" smtClean="0">
                <a:solidFill>
                  <a:srgbClr val="C60C30"/>
                </a:solidFill>
              </a:rPr>
              <a:t>CX MQ </a:t>
            </a:r>
            <a:r>
              <a:rPr lang="en-US" sz="2000" b="1" dirty="0" smtClean="0">
                <a:solidFill>
                  <a:srgbClr val="C60C30"/>
                </a:solidFill>
              </a:rPr>
              <a:t>Usage Information:</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Existing MQ  WebSphere version 6</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Target MQ WebSphere version 7.1 </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4 Queue Managers </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Approximately 510 to 520 queues</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MQ Client Running in zO/S, AIX &amp; Linux </a:t>
            </a:r>
          </a:p>
        </p:txBody>
      </p:sp>
    </p:spTree>
    <p:extLst>
      <p:ext uri="{BB962C8B-B14F-4D97-AF65-F5344CB8AC3E}">
        <p14:creationId xmlns:p14="http://schemas.microsoft.com/office/powerpoint/2010/main" val="28645730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a:t>
            </a:r>
            <a:r>
              <a:rPr lang="en-US" dirty="0" smtClean="0"/>
              <a:t>Queue</a:t>
            </a:r>
            <a:endParaRPr lang="en-US" dirty="0" smtClean="0"/>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solidFill>
                  <a:srgbClr val="000000"/>
                </a:solidFill>
              </a:rPr>
              <a:t>Supported Features of Message Queue 7.1</a:t>
            </a:r>
            <a:endParaRPr lang="en-US" sz="2000" b="1" strike="sngStrike" dirty="0"/>
          </a:p>
        </p:txBody>
      </p:sp>
      <p:sp>
        <p:nvSpPr>
          <p:cNvPr id="2" name="Rectangle 1"/>
          <p:cNvSpPr/>
          <p:nvPr/>
        </p:nvSpPr>
        <p:spPr>
          <a:xfrm>
            <a:off x="783167" y="1296620"/>
            <a:ext cx="7893289" cy="1169551"/>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Channel Authentication</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Change in behavior of endmqm command</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Change in behavior of MQS_REPORT_NOAUTH</a:t>
            </a:r>
          </a:p>
        </p:txBody>
      </p:sp>
    </p:spTree>
    <p:extLst>
      <p:ext uri="{BB962C8B-B14F-4D97-AF65-F5344CB8AC3E}">
        <p14:creationId xmlns:p14="http://schemas.microsoft.com/office/powerpoint/2010/main" val="42820192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7.1</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Commonly Used New Features</a:t>
            </a:r>
            <a:endParaRPr lang="en-US" sz="2000" b="1" dirty="0"/>
          </a:p>
        </p:txBody>
      </p:sp>
      <p:sp>
        <p:nvSpPr>
          <p:cNvPr id="2" name="Rectangle 1"/>
          <p:cNvSpPr/>
          <p:nvPr/>
        </p:nvSpPr>
        <p:spPr>
          <a:xfrm>
            <a:off x="783167" y="1296620"/>
            <a:ext cx="7893289" cy="1938992"/>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Adjust CLNTCONN Channels Load balancing weight</a:t>
            </a:r>
          </a:p>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Increase message length of the queues </a:t>
            </a:r>
          </a:p>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Size increase for queue manager logs</a:t>
            </a:r>
          </a:p>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Channel authentication</a:t>
            </a:r>
          </a:p>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Connection Limit on SRVCONN channels  </a:t>
            </a:r>
          </a:p>
        </p:txBody>
      </p:sp>
    </p:spTree>
    <p:extLst>
      <p:ext uri="{BB962C8B-B14F-4D97-AF65-F5344CB8AC3E}">
        <p14:creationId xmlns:p14="http://schemas.microsoft.com/office/powerpoint/2010/main" val="26507187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entagon 19"/>
          <p:cNvSpPr/>
          <p:nvPr/>
        </p:nvSpPr>
        <p:spPr>
          <a:xfrm>
            <a:off x="6377773" y="3947635"/>
            <a:ext cx="229558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6</a:t>
            </a:r>
          </a:p>
          <a:p>
            <a:pPr algn="ctr"/>
            <a:r>
              <a:rPr lang="en-US" sz="1200" b="1" u="sng" dirty="0" smtClean="0"/>
              <a:t>Deployment</a:t>
            </a:r>
          </a:p>
        </p:txBody>
      </p:sp>
      <p:sp>
        <p:nvSpPr>
          <p:cNvPr id="19" name="Pentagon 18"/>
          <p:cNvSpPr/>
          <p:nvPr/>
        </p:nvSpPr>
        <p:spPr>
          <a:xfrm>
            <a:off x="5039759" y="3947635"/>
            <a:ext cx="1952713"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5</a:t>
            </a:r>
          </a:p>
          <a:p>
            <a:pPr algn="ctr"/>
            <a:r>
              <a:rPr lang="en-US" sz="1200" b="1" dirty="0" smtClean="0"/>
              <a:t>System</a:t>
            </a:r>
          </a:p>
          <a:p>
            <a:pPr algn="ctr"/>
            <a:r>
              <a:rPr lang="en-US" sz="1200" b="1" dirty="0" smtClean="0"/>
              <a:t>Integration</a:t>
            </a:r>
          </a:p>
          <a:p>
            <a:pPr algn="ctr"/>
            <a:r>
              <a:rPr lang="en-US" sz="1200" b="1" dirty="0" smtClean="0"/>
              <a:t> Test</a:t>
            </a:r>
          </a:p>
        </p:txBody>
      </p:sp>
      <p:sp>
        <p:nvSpPr>
          <p:cNvPr id="3" name="Rectangle 2"/>
          <p:cNvSpPr/>
          <p:nvPr/>
        </p:nvSpPr>
        <p:spPr>
          <a:xfrm>
            <a:off x="183085" y="548680"/>
            <a:ext cx="8064896" cy="3293209"/>
          </a:xfrm>
          <a:prstGeom prst="rect">
            <a:avLst/>
          </a:prstGeom>
        </p:spPr>
        <p:txBody>
          <a:bodyPr wrap="square">
            <a:spAutoFit/>
          </a:bodyPr>
          <a:lstStyle/>
          <a:p>
            <a:pPr algn="just"/>
            <a:r>
              <a:rPr lang="en-US" sz="2000" dirty="0"/>
              <a:t>Our project approach will be tailored to meet </a:t>
            </a:r>
            <a:r>
              <a:rPr lang="en-US" sz="2000" dirty="0" smtClean="0"/>
              <a:t>Cathay Pacific’s </a:t>
            </a:r>
            <a:r>
              <a:rPr lang="en-US" sz="2000" dirty="0"/>
              <a:t>specific objectives and operating preferences. We will leverage our extensive expertise and experience with similar initiatives, and propose to execute this initiative in </a:t>
            </a:r>
            <a:r>
              <a:rPr lang="en-US" sz="2000" dirty="0" smtClean="0"/>
              <a:t>six steps:</a:t>
            </a:r>
          </a:p>
          <a:p>
            <a:pPr algn="just"/>
            <a:r>
              <a:rPr lang="en-US" sz="2000" dirty="0" smtClean="0"/>
              <a:t> </a:t>
            </a:r>
            <a:endParaRPr lang="en-US" sz="2000" dirty="0"/>
          </a:p>
          <a:p>
            <a:pPr marL="342900" indent="-342900" algn="just">
              <a:buClr>
                <a:srgbClr val="C60C30"/>
              </a:buClr>
              <a:buFont typeface="+mj-lt"/>
              <a:buAutoNum type="arabicPeriod"/>
            </a:pPr>
            <a:r>
              <a:rPr lang="en-US" sz="1800" dirty="0" smtClean="0"/>
              <a:t>Feasibility Study</a:t>
            </a:r>
          </a:p>
          <a:p>
            <a:pPr marL="342900" indent="-342900" algn="just">
              <a:buClr>
                <a:srgbClr val="C60C30"/>
              </a:buClr>
              <a:buFont typeface="+mj-lt"/>
              <a:buAutoNum type="arabicPeriod"/>
            </a:pPr>
            <a:r>
              <a:rPr lang="en-US" sz="1800" dirty="0" smtClean="0"/>
              <a:t>Project Initiation </a:t>
            </a:r>
          </a:p>
          <a:p>
            <a:pPr marL="342900" indent="-342900" algn="just">
              <a:buClr>
                <a:srgbClr val="C60C30"/>
              </a:buClr>
              <a:buFont typeface="+mj-lt"/>
              <a:buAutoNum type="arabicPeriod"/>
            </a:pPr>
            <a:r>
              <a:rPr lang="en-US" sz="1800" dirty="0" smtClean="0"/>
              <a:t>Migration Planning</a:t>
            </a:r>
          </a:p>
          <a:p>
            <a:pPr marL="342900" indent="-342900" algn="just">
              <a:buClr>
                <a:srgbClr val="C60C30"/>
              </a:buClr>
              <a:buFont typeface="+mj-lt"/>
              <a:buAutoNum type="arabicPeriod"/>
            </a:pPr>
            <a:r>
              <a:rPr lang="en-US" sz="1800" dirty="0" smtClean="0"/>
              <a:t>Migration Implementation</a:t>
            </a:r>
          </a:p>
          <a:p>
            <a:pPr marL="342900" indent="-342900" algn="just">
              <a:buClr>
                <a:srgbClr val="C60C30"/>
              </a:buClr>
              <a:buFont typeface="+mj-lt"/>
              <a:buAutoNum type="arabicPeriod"/>
            </a:pPr>
            <a:r>
              <a:rPr lang="en-US" sz="1800" dirty="0" smtClean="0"/>
              <a:t>System Integration Test</a:t>
            </a:r>
          </a:p>
          <a:p>
            <a:pPr marL="342900" indent="-342900" algn="just">
              <a:buClr>
                <a:srgbClr val="C60C30"/>
              </a:buClr>
              <a:buFont typeface="+mj-lt"/>
              <a:buAutoNum type="arabicPeriod"/>
            </a:pPr>
            <a:r>
              <a:rPr lang="en-US" sz="1800" dirty="0" smtClean="0"/>
              <a:t>Deployment </a:t>
            </a:r>
            <a:endParaRPr lang="en-US" sz="1800" dirty="0"/>
          </a:p>
        </p:txBody>
      </p:sp>
      <p:sp>
        <p:nvSpPr>
          <p:cNvPr id="4" name="Text Placeholder 3"/>
          <p:cNvSpPr>
            <a:spLocks noGrp="1"/>
          </p:cNvSpPr>
          <p:nvPr>
            <p:ph type="body" sz="quarter" idx="10"/>
          </p:nvPr>
        </p:nvSpPr>
        <p:spPr/>
        <p:txBody>
          <a:bodyPr/>
          <a:lstStyle/>
          <a:p>
            <a:r>
              <a:rPr lang="en-US" dirty="0" smtClean="0"/>
              <a:t>OUR APPROACH</a:t>
            </a:r>
            <a:endParaRPr lang="en-US" dirty="0"/>
          </a:p>
        </p:txBody>
      </p:sp>
      <p:sp>
        <p:nvSpPr>
          <p:cNvPr id="7" name="TextBox 6"/>
          <p:cNvSpPr txBox="1"/>
          <p:nvPr/>
        </p:nvSpPr>
        <p:spPr>
          <a:xfrm>
            <a:off x="604016" y="5873087"/>
            <a:ext cx="3731349" cy="276999"/>
          </a:xfrm>
          <a:prstGeom prst="rect">
            <a:avLst/>
          </a:prstGeom>
          <a:noFill/>
        </p:spPr>
        <p:txBody>
          <a:bodyPr wrap="square" rtlCol="0">
            <a:spAutoFit/>
          </a:bodyPr>
          <a:lstStyle/>
          <a:p>
            <a:r>
              <a:rPr lang="en-US" sz="1200" dirty="0" smtClean="0"/>
              <a:t>Management presentation or major review points</a:t>
            </a:r>
            <a:endParaRPr lang="en-US" sz="1200" dirty="0"/>
          </a:p>
        </p:txBody>
      </p:sp>
      <p:sp>
        <p:nvSpPr>
          <p:cNvPr id="8" name="Isosceles Triangle 7"/>
          <p:cNvSpPr>
            <a:spLocks noChangeAspect="1"/>
          </p:cNvSpPr>
          <p:nvPr/>
        </p:nvSpPr>
        <p:spPr>
          <a:xfrm>
            <a:off x="505728" y="591505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Isosceles Triangle 8"/>
          <p:cNvSpPr>
            <a:spLocks noChangeAspect="1"/>
          </p:cNvSpPr>
          <p:nvPr/>
        </p:nvSpPr>
        <p:spPr>
          <a:xfrm>
            <a:off x="1148296" y="5111796"/>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0" name="Isosceles Triangle 9"/>
          <p:cNvSpPr>
            <a:spLocks noChangeAspect="1"/>
          </p:cNvSpPr>
          <p:nvPr/>
        </p:nvSpPr>
        <p:spPr>
          <a:xfrm>
            <a:off x="3783896" y="509834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2" name="Isosceles Triangle 11"/>
          <p:cNvSpPr>
            <a:spLocks noChangeAspect="1"/>
          </p:cNvSpPr>
          <p:nvPr/>
        </p:nvSpPr>
        <p:spPr>
          <a:xfrm>
            <a:off x="6489478" y="5133034"/>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3" name="Pentagon 12"/>
          <p:cNvSpPr/>
          <p:nvPr/>
        </p:nvSpPr>
        <p:spPr>
          <a:xfrm>
            <a:off x="3903814" y="3947635"/>
            <a:ext cx="164392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4</a:t>
            </a:r>
          </a:p>
          <a:p>
            <a:pPr algn="ctr"/>
            <a:r>
              <a:rPr lang="en-US" sz="1200" b="1" dirty="0" smtClean="0"/>
              <a:t>Migration</a:t>
            </a:r>
          </a:p>
          <a:p>
            <a:pPr algn="ctr"/>
            <a:r>
              <a:rPr lang="en-US" sz="1200" b="1" dirty="0" smtClean="0"/>
              <a:t>      Implementation</a:t>
            </a:r>
          </a:p>
        </p:txBody>
      </p:sp>
      <p:sp>
        <p:nvSpPr>
          <p:cNvPr id="17" name="Pentagon 16"/>
          <p:cNvSpPr/>
          <p:nvPr/>
        </p:nvSpPr>
        <p:spPr>
          <a:xfrm>
            <a:off x="459802" y="5434001"/>
            <a:ext cx="8213553" cy="410502"/>
          </a:xfrm>
          <a:prstGeom prst="homePlate">
            <a:avLst>
              <a:gd name="adj" fmla="val 52807"/>
            </a:avLst>
          </a:prstGeom>
          <a:solidFill>
            <a:schemeClr val="accent2">
              <a:lumMod val="60000"/>
              <a:lumOff val="40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Project &amp; Change Management</a:t>
            </a:r>
            <a:endParaRPr lang="en-US" sz="1600" b="1" dirty="0">
              <a:solidFill>
                <a:schemeClr val="tx1"/>
              </a:solidFill>
            </a:endParaRPr>
          </a:p>
        </p:txBody>
      </p:sp>
      <p:sp>
        <p:nvSpPr>
          <p:cNvPr id="14" name="Pentagon 13"/>
          <p:cNvSpPr/>
          <p:nvPr/>
        </p:nvSpPr>
        <p:spPr>
          <a:xfrm>
            <a:off x="2499329" y="3947635"/>
            <a:ext cx="176418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3</a:t>
            </a:r>
          </a:p>
          <a:p>
            <a:pPr algn="ctr"/>
            <a:r>
              <a:rPr lang="en-US" sz="1200" b="1" dirty="0" smtClean="0"/>
              <a:t>Migration</a:t>
            </a:r>
          </a:p>
          <a:p>
            <a:pPr algn="ctr"/>
            <a:r>
              <a:rPr lang="en-US" sz="1200" b="1" dirty="0" smtClean="0"/>
              <a:t>Planning</a:t>
            </a:r>
            <a:endParaRPr lang="en-US" sz="1200" b="1" dirty="0"/>
          </a:p>
        </p:txBody>
      </p:sp>
      <p:sp>
        <p:nvSpPr>
          <p:cNvPr id="15" name="Pentagon 14"/>
          <p:cNvSpPr/>
          <p:nvPr/>
        </p:nvSpPr>
        <p:spPr>
          <a:xfrm>
            <a:off x="1350001" y="3947635"/>
            <a:ext cx="1592173"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Step2</a:t>
            </a:r>
          </a:p>
          <a:p>
            <a:pPr algn="ctr"/>
            <a:r>
              <a:rPr lang="en-US" sz="1200" b="1" dirty="0" smtClean="0"/>
              <a:t>Project</a:t>
            </a:r>
          </a:p>
          <a:p>
            <a:pPr algn="ctr"/>
            <a:r>
              <a:rPr lang="en-US" sz="1200" b="1" dirty="0" smtClean="0"/>
              <a:t>Initiation</a:t>
            </a:r>
            <a:endParaRPr lang="en-US" sz="1200" b="1" dirty="0"/>
          </a:p>
        </p:txBody>
      </p:sp>
      <p:sp>
        <p:nvSpPr>
          <p:cNvPr id="16" name="Pentagon 15"/>
          <p:cNvSpPr/>
          <p:nvPr/>
        </p:nvSpPr>
        <p:spPr>
          <a:xfrm>
            <a:off x="459802" y="3947635"/>
            <a:ext cx="1193249"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1</a:t>
            </a:r>
          </a:p>
          <a:p>
            <a:pPr algn="ctr"/>
            <a:r>
              <a:rPr lang="en-US" sz="1200" b="1" dirty="0" smtClean="0"/>
              <a:t>Feasibility</a:t>
            </a:r>
          </a:p>
          <a:p>
            <a:pPr algn="ctr"/>
            <a:r>
              <a:rPr lang="en-US" sz="1200" b="1" dirty="0" smtClean="0"/>
              <a:t>Study</a:t>
            </a:r>
            <a:endParaRPr lang="en-US" sz="1200" b="1" dirty="0"/>
          </a:p>
        </p:txBody>
      </p:sp>
      <p:sp>
        <p:nvSpPr>
          <p:cNvPr id="21" name="Isosceles Triangle 20"/>
          <p:cNvSpPr>
            <a:spLocks noChangeAspect="1"/>
          </p:cNvSpPr>
          <p:nvPr/>
        </p:nvSpPr>
        <p:spPr>
          <a:xfrm>
            <a:off x="5065844" y="511627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22" name="Isosceles Triangle 21"/>
          <p:cNvSpPr>
            <a:spLocks noChangeAspect="1"/>
          </p:cNvSpPr>
          <p:nvPr/>
        </p:nvSpPr>
        <p:spPr>
          <a:xfrm>
            <a:off x="2457138" y="5129726"/>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Tree>
    <p:extLst>
      <p:ext uri="{BB962C8B-B14F-4D97-AF65-F5344CB8AC3E}">
        <p14:creationId xmlns:p14="http://schemas.microsoft.com/office/powerpoint/2010/main" val="17956320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Project Approach</a:t>
            </a:r>
            <a:endParaRPr lang="en-US" dirty="0"/>
          </a:p>
        </p:txBody>
      </p:sp>
    </p:spTree>
    <p:extLst>
      <p:ext uri="{BB962C8B-B14F-4D97-AF65-F5344CB8AC3E}">
        <p14:creationId xmlns:p14="http://schemas.microsoft.com/office/powerpoint/2010/main" val="6586244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2102855093"/>
              </p:ext>
            </p:extLst>
          </p:nvPr>
        </p:nvGraphicFramePr>
        <p:xfrm>
          <a:off x="323528" y="980728"/>
          <a:ext cx="8496944" cy="3307039"/>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1 – Feasibility</a:t>
                      </a:r>
                      <a:r>
                        <a:rPr lang="en-US" sz="1400" b="1" kern="1200" baseline="0" dirty="0" smtClean="0">
                          <a:solidFill>
                            <a:schemeClr val="lt1"/>
                          </a:solidFill>
                          <a:effectLst/>
                          <a:latin typeface="+mn-lt"/>
                          <a:ea typeface="+mn-ea"/>
                          <a:cs typeface="+mn-cs"/>
                        </a:rPr>
                        <a:t> Study</a:t>
                      </a:r>
                      <a:endParaRPr lang="en-US" sz="1400" dirty="0"/>
                    </a:p>
                  </a:txBody>
                  <a:tcPr marL="73025" marR="73025" anchor="ctr">
                    <a:solidFill>
                      <a:schemeClr val="bg1">
                        <a:lumMod val="50000"/>
                      </a:schemeClr>
                    </a:solidFill>
                  </a:tcPr>
                </a:tc>
                <a:tc hMerge="1">
                  <a:txBody>
                    <a:bodyPr/>
                    <a:lstStyle/>
                    <a:p>
                      <a:endParaRPr lang="en-US"/>
                    </a:p>
                  </a:txBody>
                  <a:tcPr/>
                </a:tc>
              </a:tr>
              <a:tr h="944722">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Calibri"/>
                          <a:ea typeface="Times New Roman"/>
                          <a:cs typeface="Arial"/>
                        </a:rPr>
                        <a:t>PURPOSE</a:t>
                      </a:r>
                      <a:endParaRPr lang="en-US" sz="1400" kern="1000" dirty="0">
                        <a:solidFill>
                          <a:srgbClr val="C60C30"/>
                        </a:solidFill>
                        <a:effectLst/>
                        <a:latin typeface="Calibri"/>
                        <a:ea typeface="Times New Roman"/>
                        <a:cs typeface="Arial"/>
                      </a:endParaRPr>
                    </a:p>
                  </a:txBody>
                  <a:tcPr marL="73025" marR="73025">
                    <a:noFill/>
                  </a:tcPr>
                </a:tc>
                <a:tc>
                  <a:txBody>
                    <a:bodyPr/>
                    <a:lstStyle/>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Identify New Requirements/Changes on New Features (Optional)</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Investigate interfaces specification of all endpoints/clients, in order to come up risk managed</a:t>
                      </a:r>
                      <a:r>
                        <a:rPr lang="en-GB" sz="1400" kern="1200" baseline="0" dirty="0" smtClean="0">
                          <a:solidFill>
                            <a:schemeClr val="dk1"/>
                          </a:solidFill>
                          <a:effectLst/>
                          <a:latin typeface="+mn-lt"/>
                          <a:ea typeface="+mn-ea"/>
                          <a:cs typeface="+mn-cs"/>
                        </a:rPr>
                        <a:t> planning and approach</a:t>
                      </a:r>
                      <a:endParaRPr lang="en-GB" sz="1400" kern="1200" dirty="0" smtClean="0">
                        <a:solidFill>
                          <a:schemeClr val="dk1"/>
                        </a:solidFill>
                        <a:effectLst/>
                        <a:latin typeface="+mn-lt"/>
                        <a:ea typeface="+mn-ea"/>
                        <a:cs typeface="+mn-cs"/>
                      </a:endParaRP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identify housekeeping processes in existing middleware</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facilitate and development team to complete PoC on new version of MQ Clients Connection</a:t>
                      </a:r>
                      <a:endParaRPr lang="en-US" sz="1400" dirty="0">
                        <a:effectLst/>
                      </a:endParaRPr>
                    </a:p>
                  </a:txBody>
                  <a:tcPr marL="73025" marR="73025">
                    <a:solidFill>
                      <a:srgbClr val="FFFFFF"/>
                    </a:solidFill>
                  </a:tcPr>
                </a:tc>
              </a:tr>
              <a:tr h="1569138">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Calibri"/>
                          <a:ea typeface="Times New Roman"/>
                          <a:cs typeface="Arial"/>
                        </a:rPr>
                        <a:t>KEY ACTVITIES</a:t>
                      </a:r>
                      <a:endParaRPr lang="en-US" sz="1400" kern="1000" dirty="0">
                        <a:solidFill>
                          <a:srgbClr val="C60C30"/>
                        </a:solidFill>
                        <a:effectLst/>
                        <a:latin typeface="Calibri"/>
                        <a:ea typeface="Times New Roman"/>
                        <a:cs typeface="Arial"/>
                      </a:endParaRPr>
                    </a:p>
                  </a:txBody>
                  <a:tcPr marL="73025" marR="73025">
                    <a:noFill/>
                  </a:tcPr>
                </a:tc>
                <a:tc>
                  <a:txBody>
                    <a:bodyPr/>
                    <a:lstStyle/>
                    <a:p>
                      <a:pPr marL="285750" indent="-285750" algn="just">
                        <a:buClr>
                          <a:srgbClr val="C60C30"/>
                        </a:buClr>
                        <a:buFont typeface="Arial"/>
                        <a:buChar char="•"/>
                      </a:pPr>
                      <a:r>
                        <a:rPr lang="en-GB" sz="1400" kern="1200" dirty="0" smtClean="0">
                          <a:solidFill>
                            <a:schemeClr val="dk1"/>
                          </a:solidFill>
                          <a:effectLst/>
                          <a:latin typeface="+mn-lt"/>
                          <a:ea typeface="+mn-ea"/>
                          <a:cs typeface="+mn-cs"/>
                        </a:rPr>
                        <a:t>Work closely with middleware team to study technical documents or operation manuals of existing middleware</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Collect and study the interface documents of the client applications </a:t>
                      </a:r>
                      <a:r>
                        <a:rPr lang="en-US" sz="1400" kern="1200" dirty="0" smtClean="0">
                          <a:solidFill>
                            <a:schemeClr val="dk1"/>
                          </a:solidFill>
                          <a:effectLst/>
                          <a:latin typeface="+mn-lt"/>
                          <a:ea typeface="+mn-ea"/>
                          <a:cs typeface="+mn-cs"/>
                        </a:rPr>
                        <a:t>Identify the complexity</a:t>
                      </a:r>
                      <a:r>
                        <a:rPr lang="en-US" sz="1400" kern="1200" baseline="0" dirty="0" smtClean="0">
                          <a:solidFill>
                            <a:schemeClr val="dk1"/>
                          </a:solidFill>
                          <a:effectLst/>
                          <a:latin typeface="+mn-lt"/>
                          <a:ea typeface="+mn-ea"/>
                          <a:cs typeface="+mn-cs"/>
                        </a:rPr>
                        <a:t> and </a:t>
                      </a:r>
                      <a:r>
                        <a:rPr lang="en-US" sz="1400" kern="1200" dirty="0" smtClean="0">
                          <a:solidFill>
                            <a:schemeClr val="dk1"/>
                          </a:solidFill>
                          <a:effectLst/>
                          <a:latin typeface="+mn-lt"/>
                          <a:ea typeface="+mn-ea"/>
                          <a:cs typeface="+mn-cs"/>
                        </a:rPr>
                        <a:t>materiality level of all channels upon</a:t>
                      </a:r>
                      <a:r>
                        <a:rPr lang="en-US" sz="1400" kern="1200" baseline="0" dirty="0" smtClean="0">
                          <a:solidFill>
                            <a:schemeClr val="dk1"/>
                          </a:solidFill>
                          <a:effectLst/>
                          <a:latin typeface="+mn-lt"/>
                          <a:ea typeface="+mn-ea"/>
                          <a:cs typeface="+mn-cs"/>
                        </a:rPr>
                        <a:t> serving different application domains</a:t>
                      </a:r>
                    </a:p>
                  </a:txBody>
                  <a:tcPr marL="73025" marR="73025">
                    <a:solidFill>
                      <a:srgbClr val="FFFFFF"/>
                    </a:solidFill>
                  </a:tcPr>
                </a:tc>
              </a:tr>
            </a:tbl>
          </a:graphicData>
        </a:graphic>
      </p:graphicFrame>
      <p:sp>
        <p:nvSpPr>
          <p:cNvPr id="6" name="TextBox 5"/>
          <p:cNvSpPr txBox="1"/>
          <p:nvPr/>
        </p:nvSpPr>
        <p:spPr>
          <a:xfrm>
            <a:off x="583425" y="4741693"/>
            <a:ext cx="4320480" cy="1415772"/>
          </a:xfrm>
          <a:prstGeom prst="rect">
            <a:avLst/>
          </a:prstGeom>
          <a:noFill/>
        </p:spPr>
        <p:txBody>
          <a:bodyPr wrap="square" numCol="1" rtlCol="0">
            <a:spAutoFit/>
          </a:bodyPr>
          <a:lstStyle/>
          <a:p>
            <a:pPr marL="285750" indent="-285750">
              <a:buFont typeface="Arial"/>
              <a:buChar char="•"/>
            </a:pPr>
            <a:r>
              <a:rPr lang="en-US" sz="1400" dirty="0" smtClean="0">
                <a:solidFill>
                  <a:srgbClr val="C60C30"/>
                </a:solidFill>
              </a:rPr>
              <a:t>Impact Analysis</a:t>
            </a:r>
            <a:endParaRPr lang="en-US" sz="1400" dirty="0">
              <a:solidFill>
                <a:srgbClr val="C60C30"/>
              </a:solidFill>
            </a:endParaRPr>
          </a:p>
          <a:p>
            <a:pPr marL="285750" indent="-285750">
              <a:buFont typeface="Arial"/>
              <a:buChar char="•"/>
            </a:pPr>
            <a:r>
              <a:rPr lang="en-US" sz="1400" dirty="0" smtClean="0">
                <a:solidFill>
                  <a:srgbClr val="C60C30"/>
                </a:solidFill>
              </a:rPr>
              <a:t>Dependencies </a:t>
            </a:r>
            <a:r>
              <a:rPr lang="en-US" sz="1400" dirty="0">
                <a:solidFill>
                  <a:srgbClr val="C60C30"/>
                </a:solidFill>
              </a:rPr>
              <a:t>of </a:t>
            </a:r>
            <a:r>
              <a:rPr lang="en-US" sz="1400" dirty="0" smtClean="0">
                <a:solidFill>
                  <a:srgbClr val="C60C30"/>
                </a:solidFill>
              </a:rPr>
              <a:t>existing interfaces and MQ features</a:t>
            </a:r>
          </a:p>
          <a:p>
            <a:pPr marL="285750" indent="-285750">
              <a:buFont typeface="Arial"/>
              <a:buChar char="•"/>
            </a:pPr>
            <a:r>
              <a:rPr lang="en-US" sz="1400" dirty="0" smtClean="0">
                <a:solidFill>
                  <a:srgbClr val="C60C30"/>
                </a:solidFill>
              </a:rPr>
              <a:t>Critical Compatibility Issues</a:t>
            </a:r>
          </a:p>
          <a:p>
            <a:pPr marL="285750" indent="-285750">
              <a:buFont typeface="Arial"/>
              <a:buChar char="•"/>
            </a:pPr>
            <a:r>
              <a:rPr lang="en-US" sz="1400" dirty="0">
                <a:solidFill>
                  <a:srgbClr val="C60C30"/>
                </a:solidFill>
              </a:rPr>
              <a:t>Identification of relevant systems by </a:t>
            </a:r>
            <a:r>
              <a:rPr lang="en-US" sz="1400" dirty="0" smtClean="0">
                <a:solidFill>
                  <a:srgbClr val="C60C30"/>
                </a:solidFill>
              </a:rPr>
              <a:t>application owners</a:t>
            </a:r>
            <a:endParaRPr lang="en-US" sz="1400" dirty="0">
              <a:solidFill>
                <a:srgbClr val="C60C30"/>
              </a:solidFill>
            </a:endParaRPr>
          </a:p>
          <a:p>
            <a:pPr marL="285750" indent="-285750">
              <a:buFont typeface="Arial"/>
              <a:buChar char="•"/>
            </a:pPr>
            <a:endParaRPr lang="en-US" sz="1600" dirty="0">
              <a:solidFill>
                <a:srgbClr val="C60C30"/>
              </a:solidFill>
            </a:endParaRPr>
          </a:p>
        </p:txBody>
      </p:sp>
      <p:sp>
        <p:nvSpPr>
          <p:cNvPr id="29" name="Rectangle 28"/>
          <p:cNvSpPr/>
          <p:nvPr/>
        </p:nvSpPr>
        <p:spPr>
          <a:xfrm>
            <a:off x="323528" y="4077072"/>
            <a:ext cx="8496944" cy="2160240"/>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93305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1" name="Rectangle 30"/>
          <p:cNvSpPr/>
          <p:nvPr/>
        </p:nvSpPr>
        <p:spPr>
          <a:xfrm>
            <a:off x="467544" y="4293096"/>
            <a:ext cx="4032448" cy="338554"/>
          </a:xfrm>
          <a:prstGeom prst="rect">
            <a:avLst/>
          </a:prstGeom>
        </p:spPr>
        <p:txBody>
          <a:bodyPr wrap="square">
            <a:spAutoFit/>
          </a:bodyPr>
          <a:lstStyle/>
          <a:p>
            <a:pPr algn="just"/>
            <a:r>
              <a:rPr lang="en-US" sz="1600" b="1" dirty="0" smtClean="0"/>
              <a:t>Feasibility Report</a:t>
            </a:r>
            <a:endParaRPr lang="en-US" sz="1600" dirty="0"/>
          </a:p>
        </p:txBody>
      </p:sp>
      <p:grpSp>
        <p:nvGrpSpPr>
          <p:cNvPr id="14" name="Group 13"/>
          <p:cNvGrpSpPr/>
          <p:nvPr/>
        </p:nvGrpSpPr>
        <p:grpSpPr>
          <a:xfrm>
            <a:off x="323528" y="205499"/>
            <a:ext cx="5571941" cy="559205"/>
            <a:chOff x="323528" y="205499"/>
            <a:chExt cx="5571941" cy="559205"/>
          </a:xfrm>
        </p:grpSpPr>
        <p:sp>
          <p:nvSpPr>
            <p:cNvPr id="15" name="Pentagon 14"/>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3</a:t>
              </a:r>
            </a:p>
            <a:p>
              <a:pPr algn="ctr"/>
              <a:r>
                <a:rPr lang="en-US" sz="900" b="1" u="sng" dirty="0"/>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Project Initiation</a:t>
              </a:r>
              <a:endParaRPr lang="en-US" sz="900" b="1" u="sng" dirty="0"/>
            </a:p>
          </p:txBody>
        </p:sp>
        <p:sp>
          <p:nvSpPr>
            <p:cNvPr id="20" name="Pentagon 19"/>
            <p:cNvSpPr/>
            <p:nvPr/>
          </p:nvSpPr>
          <p:spPr>
            <a:xfrm>
              <a:off x="323528" y="215901"/>
              <a:ext cx="983834" cy="541082"/>
            </a:xfrm>
            <a:prstGeom prst="homePlate">
              <a:avLst>
                <a:gd name="adj" fmla="val 31250"/>
              </a:avLst>
            </a:prstGeom>
            <a:solidFill>
              <a:srgbClr val="C0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23547134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736304"/>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2 – Project Initiation</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1073859">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To study and identify technical dependency on critical business applications and infrastructure </a:t>
                      </a:r>
                      <a:endParaRPr lang="en-US" sz="1400" dirty="0" smtClean="0">
                        <a:effectLst/>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To determine current recovery time of critical business applications and infrastructure</a:t>
                      </a:r>
                    </a:p>
                    <a:p>
                      <a:pPr marL="285750" indent="-285750">
                        <a:buClr>
                          <a:srgbClr val="C60C30"/>
                        </a:buClr>
                        <a:buFont typeface="Arial"/>
                        <a:buChar char="•"/>
                      </a:pPr>
                      <a:r>
                        <a:rPr lang="en-US" sz="1400" kern="1200" dirty="0" smtClean="0">
                          <a:solidFill>
                            <a:schemeClr val="dk1"/>
                          </a:solidFill>
                          <a:effectLst/>
                          <a:latin typeface="+mn-lt"/>
                          <a:ea typeface="+mn-ea"/>
                          <a:cs typeface="+mn-cs"/>
                        </a:rPr>
                        <a:t>To identify relationship between critical business processes and applications and infrastructure </a:t>
                      </a: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Identify key stakeholders</a:t>
                      </a:r>
                      <a:r>
                        <a:rPr lang="en-US" sz="1400" kern="1200" baseline="0" dirty="0" smtClean="0">
                          <a:solidFill>
                            <a:schemeClr val="dk1"/>
                          </a:solidFill>
                          <a:effectLst/>
                          <a:latin typeface="+mn-lt"/>
                          <a:ea typeface="+mn-ea"/>
                          <a:cs typeface="+mn-cs"/>
                        </a:rPr>
                        <a:t> of all related channels</a:t>
                      </a:r>
                      <a:endParaRPr lang="en-US" sz="1400" dirty="0" smtClean="0">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Compile dependency matrix on critical IT systems </a:t>
                      </a:r>
                      <a:endParaRPr lang="en-US" sz="1400" dirty="0">
                        <a:latin typeface="+mn-lt"/>
                      </a:endParaRPr>
                    </a:p>
                  </a:txBody>
                  <a:tcPr marL="73025" marR="73025">
                    <a:solidFill>
                      <a:srgbClr val="FFFFFF"/>
                    </a:solidFill>
                  </a:tcPr>
                </a:tc>
              </a:tr>
            </a:tbl>
          </a:graphicData>
        </a:graphic>
      </p:graphicFrame>
      <p:sp>
        <p:nvSpPr>
          <p:cNvPr id="29" name="Rectangle 28"/>
          <p:cNvSpPr/>
          <p:nvPr/>
        </p:nvSpPr>
        <p:spPr>
          <a:xfrm>
            <a:off x="323528" y="3717032"/>
            <a:ext cx="8496944" cy="2664296"/>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57301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1" name="Rectangle 30"/>
          <p:cNvSpPr/>
          <p:nvPr/>
        </p:nvSpPr>
        <p:spPr>
          <a:xfrm>
            <a:off x="467544" y="3861048"/>
            <a:ext cx="8208912" cy="2092881"/>
          </a:xfrm>
          <a:prstGeom prst="rect">
            <a:avLst/>
          </a:prstGeom>
        </p:spPr>
        <p:txBody>
          <a:bodyPr wrap="square">
            <a:spAutoFit/>
          </a:bodyPr>
          <a:lstStyle/>
          <a:p>
            <a:pPr algn="just"/>
            <a:r>
              <a:rPr lang="en-US" sz="1600" b="1" dirty="0" smtClean="0"/>
              <a:t>Project Documents</a:t>
            </a:r>
          </a:p>
          <a:p>
            <a:pPr algn="just"/>
            <a:endParaRPr lang="en-US" sz="1600" b="1" dirty="0" smtClean="0"/>
          </a:p>
          <a:p>
            <a:pPr marL="285750" indent="-285750" algn="just">
              <a:buFont typeface="Arial" panose="020B0604020202020204" pitchFamily="34" charset="0"/>
              <a:buChar char="•"/>
            </a:pPr>
            <a:r>
              <a:rPr lang="en-US" sz="1400" dirty="0">
                <a:solidFill>
                  <a:srgbClr val="C60C30"/>
                </a:solidFill>
              </a:rPr>
              <a:t>Project Initiation Document </a:t>
            </a:r>
          </a:p>
          <a:p>
            <a:pPr marL="285750" indent="-285750" algn="just">
              <a:buFont typeface="Arial" panose="020B0604020202020204" pitchFamily="34" charset="0"/>
              <a:buChar char="•"/>
            </a:pPr>
            <a:r>
              <a:rPr lang="en-US" sz="1400" dirty="0">
                <a:solidFill>
                  <a:srgbClr val="C60C30"/>
                </a:solidFill>
              </a:rPr>
              <a:t>Project Plan</a:t>
            </a:r>
          </a:p>
          <a:p>
            <a:pPr marL="285750" indent="-285750" algn="just">
              <a:buFont typeface="Arial" panose="020B0604020202020204" pitchFamily="34" charset="0"/>
              <a:buChar char="•"/>
            </a:pPr>
            <a:r>
              <a:rPr lang="en-US" sz="1400" dirty="0">
                <a:solidFill>
                  <a:srgbClr val="C60C30"/>
                </a:solidFill>
              </a:rPr>
              <a:t>Project Schedule</a:t>
            </a:r>
          </a:p>
          <a:p>
            <a:pPr marL="285750" indent="-285750" algn="just">
              <a:buFont typeface="Arial" panose="020B0604020202020204" pitchFamily="34" charset="0"/>
              <a:buChar char="•"/>
            </a:pPr>
            <a:r>
              <a:rPr lang="en-US" sz="1400" dirty="0">
                <a:solidFill>
                  <a:srgbClr val="C60C30"/>
                </a:solidFill>
              </a:rPr>
              <a:t>Project Organization </a:t>
            </a:r>
          </a:p>
          <a:p>
            <a:pPr marL="285750" indent="-285750" algn="just">
              <a:buFont typeface="Arial" panose="020B0604020202020204" pitchFamily="34" charset="0"/>
              <a:buChar char="•"/>
            </a:pPr>
            <a:r>
              <a:rPr lang="en-US" sz="1400" dirty="0">
                <a:solidFill>
                  <a:srgbClr val="C60C30"/>
                </a:solidFill>
              </a:rPr>
              <a:t>Project Communication Plan</a:t>
            </a:r>
          </a:p>
          <a:p>
            <a:pPr marL="285750" indent="-285750" algn="just">
              <a:buFont typeface="Arial" panose="020B0604020202020204" pitchFamily="34" charset="0"/>
              <a:buChar char="•"/>
            </a:pPr>
            <a:r>
              <a:rPr lang="en-US" sz="1400" dirty="0">
                <a:solidFill>
                  <a:srgbClr val="C60C30"/>
                </a:solidFill>
              </a:rPr>
              <a:t>Project Communication Documents (e.g. Minutes, Status Reports) </a:t>
            </a:r>
          </a:p>
          <a:p>
            <a:pPr marL="285750" indent="-285750" algn="just">
              <a:buFont typeface="Arial" panose="020B0604020202020204" pitchFamily="34" charset="0"/>
              <a:buChar char="•"/>
            </a:pPr>
            <a:r>
              <a:rPr lang="en-US" sz="1400" dirty="0">
                <a:solidFill>
                  <a:srgbClr val="C60C30"/>
                </a:solidFill>
              </a:rPr>
              <a:t>Project Closure Report  </a:t>
            </a:r>
          </a:p>
        </p:txBody>
      </p:sp>
      <p:grpSp>
        <p:nvGrpSpPr>
          <p:cNvPr id="13" name="Group 12"/>
          <p:cNvGrpSpPr/>
          <p:nvPr/>
        </p:nvGrpSpPr>
        <p:grpSpPr>
          <a:xfrm>
            <a:off x="323528" y="205499"/>
            <a:ext cx="5571941" cy="559205"/>
            <a:chOff x="323528" y="205499"/>
            <a:chExt cx="5571941" cy="559205"/>
          </a:xfrm>
        </p:grpSpPr>
        <p:sp>
          <p:nvSpPr>
            <p:cNvPr id="15" name="Pentagon 14"/>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Step2</a:t>
              </a:r>
            </a:p>
            <a:p>
              <a:pPr algn="ctr"/>
              <a:r>
                <a:rPr lang="en-US" sz="900" b="1" u="sng" dirty="0">
                  <a:solidFill>
                    <a:srgbClr val="FFFFFF"/>
                  </a:solidFill>
                </a:rPr>
                <a:t>Project Initiation</a:t>
              </a:r>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32149551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1712642186"/>
              </p:ext>
            </p:extLst>
          </p:nvPr>
        </p:nvGraphicFramePr>
        <p:xfrm>
          <a:off x="323528" y="980728"/>
          <a:ext cx="8496944" cy="2949664"/>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3 – System Analysis and Migration</a:t>
                      </a:r>
                      <a:r>
                        <a:rPr lang="en-US" sz="1400" b="1" kern="1200" baseline="0" dirty="0" smtClean="0">
                          <a:solidFill>
                            <a:schemeClr val="lt1"/>
                          </a:solidFill>
                          <a:effectLst/>
                          <a:latin typeface="+mn-lt"/>
                          <a:ea typeface="+mn-ea"/>
                          <a:cs typeface="+mn-cs"/>
                        </a:rPr>
                        <a:t> Planning</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1073859">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GB" sz="1400" kern="1200" dirty="0" smtClean="0">
                          <a:solidFill>
                            <a:schemeClr val="dk1"/>
                          </a:solidFill>
                          <a:effectLst/>
                          <a:latin typeface="+mn-lt"/>
                          <a:ea typeface="+mn-ea"/>
                          <a:cs typeface="+mn-cs"/>
                        </a:rPr>
                        <a:t>To Identify New Requirements/Changes on New Features (Optional)</a:t>
                      </a:r>
                    </a:p>
                    <a:p>
                      <a:pPr marL="285750" indent="-285750">
                        <a:buClr>
                          <a:srgbClr val="C60C30"/>
                        </a:buClr>
                        <a:buFont typeface="Arial"/>
                        <a:buChar char="•"/>
                      </a:pPr>
                      <a:r>
                        <a:rPr lang="en-GB" sz="1400" kern="1200" dirty="0" smtClean="0">
                          <a:solidFill>
                            <a:schemeClr val="dk1"/>
                          </a:solidFill>
                          <a:effectLst/>
                          <a:latin typeface="+mn-lt"/>
                          <a:ea typeface="+mn-ea"/>
                          <a:cs typeface="+mn-cs"/>
                        </a:rPr>
                        <a:t>To Investigate interfaces specification of all endpoints/clients, in order to come up a less risky planning to 	</a:t>
                      </a:r>
                    </a:p>
                    <a:p>
                      <a:pPr marL="285750" indent="-285750">
                        <a:buClr>
                          <a:srgbClr val="C60C30"/>
                        </a:buClr>
                        <a:buFont typeface="Arial"/>
                        <a:buChar char="•"/>
                      </a:pPr>
                      <a:r>
                        <a:rPr lang="en-GB" sz="1400" kern="1200" dirty="0" smtClean="0">
                          <a:solidFill>
                            <a:schemeClr val="dk1"/>
                          </a:solidFill>
                          <a:effectLst/>
                          <a:latin typeface="+mn-lt"/>
                          <a:ea typeface="+mn-ea"/>
                          <a:cs typeface="+mn-cs"/>
                        </a:rPr>
                        <a:t>To identify housekeeping processes in existing middleware</a:t>
                      </a:r>
                    </a:p>
                    <a:p>
                      <a:pPr marL="285750" indent="-285750">
                        <a:buClr>
                          <a:srgbClr val="C60C30"/>
                        </a:buClr>
                        <a:buFont typeface="Arial"/>
                        <a:buChar char="•"/>
                      </a:pPr>
                      <a:r>
                        <a:rPr lang="en-GB" sz="1400" kern="1200" dirty="0" smtClean="0">
                          <a:solidFill>
                            <a:schemeClr val="dk1"/>
                          </a:solidFill>
                          <a:effectLst/>
                          <a:latin typeface="+mn-lt"/>
                          <a:ea typeface="+mn-ea"/>
                          <a:cs typeface="+mn-cs"/>
                        </a:rPr>
                        <a:t>To facilitate and development team to complete PoC on new version of MQ Clients Connection</a:t>
                      </a: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GB" sz="1400" kern="1200" dirty="0" smtClean="0">
                          <a:solidFill>
                            <a:schemeClr val="dk1"/>
                          </a:solidFill>
                          <a:effectLst/>
                          <a:latin typeface="+mn-lt"/>
                          <a:ea typeface="+mn-ea"/>
                          <a:cs typeface="+mn-cs"/>
                        </a:rPr>
                        <a:t>Work closely with middleware team to study technical documents or operation manuals of existing middleware</a:t>
                      </a:r>
                    </a:p>
                    <a:p>
                      <a:pPr marL="285750" indent="-285750">
                        <a:buClr>
                          <a:srgbClr val="C60C30"/>
                        </a:buClr>
                        <a:buFont typeface="Arial"/>
                        <a:buChar char="•"/>
                      </a:pPr>
                      <a:r>
                        <a:rPr lang="en-GB" sz="1400" kern="1200" dirty="0" smtClean="0">
                          <a:solidFill>
                            <a:schemeClr val="dk1"/>
                          </a:solidFill>
                          <a:effectLst/>
                          <a:latin typeface="+mn-lt"/>
                          <a:ea typeface="+mn-ea"/>
                          <a:cs typeface="+mn-cs"/>
                        </a:rPr>
                        <a:t>Collect and study the interface documents of the client applications </a:t>
                      </a:r>
                    </a:p>
                    <a:p>
                      <a:pPr marL="285750" indent="-285750">
                        <a:buClr>
                          <a:srgbClr val="C60C30"/>
                        </a:buClr>
                        <a:buFont typeface="Arial"/>
                        <a:buChar char="•"/>
                      </a:pPr>
                      <a:r>
                        <a:rPr lang="en-GB" sz="1400" kern="1200" dirty="0" smtClean="0">
                          <a:solidFill>
                            <a:schemeClr val="dk1"/>
                          </a:solidFill>
                          <a:effectLst/>
                          <a:latin typeface="+mn-lt"/>
                          <a:ea typeface="+mn-ea"/>
                          <a:cs typeface="+mn-cs"/>
                        </a:rPr>
                        <a:t>Provide support to application development team to conduct the PoC</a:t>
                      </a:r>
                    </a:p>
                    <a:p>
                      <a:pPr marL="285750" indent="-285750">
                        <a:buClr>
                          <a:srgbClr val="C60C30"/>
                        </a:buClr>
                        <a:buFont typeface="Arial"/>
                        <a:buChar char="•"/>
                      </a:pPr>
                      <a:r>
                        <a:rPr lang="en-GB" sz="1400" kern="1200" dirty="0" smtClean="0">
                          <a:solidFill>
                            <a:schemeClr val="dk1"/>
                          </a:solidFill>
                          <a:effectLst/>
                          <a:latin typeface="+mn-lt"/>
                          <a:ea typeface="+mn-ea"/>
                          <a:cs typeface="+mn-cs"/>
                        </a:rPr>
                        <a:t>Document </a:t>
                      </a:r>
                      <a:r>
                        <a:rPr lang="en-GB" sz="1400" kern="1200" baseline="0" dirty="0" smtClean="0">
                          <a:solidFill>
                            <a:schemeClr val="dk1"/>
                          </a:solidFill>
                          <a:effectLst/>
                          <a:latin typeface="+mn-lt"/>
                          <a:ea typeface="+mn-ea"/>
                          <a:cs typeface="+mn-cs"/>
                        </a:rPr>
                        <a:t>middleware architecture and configuration</a:t>
                      </a:r>
                      <a:r>
                        <a:rPr lang="en-GB" sz="1400" kern="1200" dirty="0" smtClean="0">
                          <a:solidFill>
                            <a:schemeClr val="dk1"/>
                          </a:solidFill>
                          <a:effectLst/>
                          <a:latin typeface="+mn-lt"/>
                          <a:ea typeface="+mn-ea"/>
                          <a:cs typeface="+mn-cs"/>
                        </a:rPr>
                        <a:t> </a:t>
                      </a:r>
                    </a:p>
                  </a:txBody>
                  <a:tcPr marL="73025" marR="73025">
                    <a:solidFill>
                      <a:srgbClr val="FFFFFF"/>
                    </a:solidFill>
                  </a:tcPr>
                </a:tc>
              </a:tr>
            </a:tbl>
          </a:graphicData>
        </a:graphic>
      </p:graphicFrame>
      <p:sp>
        <p:nvSpPr>
          <p:cNvPr id="29" name="Rectangle 28"/>
          <p:cNvSpPr/>
          <p:nvPr/>
        </p:nvSpPr>
        <p:spPr>
          <a:xfrm>
            <a:off x="323528" y="3930392"/>
            <a:ext cx="8496944" cy="2450936"/>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822825"/>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 name="Rectangle 2"/>
          <p:cNvSpPr/>
          <p:nvPr/>
        </p:nvSpPr>
        <p:spPr>
          <a:xfrm>
            <a:off x="539552" y="4038849"/>
            <a:ext cx="3378398" cy="276999"/>
          </a:xfrm>
          <a:prstGeom prst="rect">
            <a:avLst/>
          </a:prstGeom>
        </p:spPr>
        <p:txBody>
          <a:bodyPr wrap="square">
            <a:spAutoFit/>
          </a:bodyPr>
          <a:lstStyle/>
          <a:p>
            <a:pPr algn="just"/>
            <a:r>
              <a:rPr lang="en-US" sz="1200" b="1" dirty="0" smtClean="0"/>
              <a:t>System Implementation Document</a:t>
            </a:r>
            <a:endParaRPr lang="en-US" sz="1200" dirty="0"/>
          </a:p>
        </p:txBody>
      </p:sp>
      <p:sp>
        <p:nvSpPr>
          <p:cNvPr id="15" name="TextBox 14"/>
          <p:cNvSpPr txBox="1"/>
          <p:nvPr/>
        </p:nvSpPr>
        <p:spPr>
          <a:xfrm>
            <a:off x="618073" y="4424850"/>
            <a:ext cx="3786444" cy="1384995"/>
          </a:xfrm>
          <a:prstGeom prst="rect">
            <a:avLst/>
          </a:prstGeom>
          <a:noFill/>
        </p:spPr>
        <p:txBody>
          <a:bodyPr wrap="square" numCol="1" rtlCol="0">
            <a:spAutoFit/>
          </a:bodyPr>
          <a:lstStyle/>
          <a:p>
            <a:pPr marL="285750" indent="-285750">
              <a:buFont typeface="Arial"/>
              <a:buChar char="•"/>
            </a:pPr>
            <a:r>
              <a:rPr lang="en-US" sz="1200" dirty="0" smtClean="0">
                <a:solidFill>
                  <a:srgbClr val="C60C30"/>
                </a:solidFill>
              </a:rPr>
              <a:t>System Architecture</a:t>
            </a:r>
          </a:p>
          <a:p>
            <a:pPr marL="285750" indent="-285750">
              <a:buFont typeface="Arial"/>
              <a:buChar char="•"/>
            </a:pPr>
            <a:r>
              <a:rPr lang="en-US" sz="1200" dirty="0" smtClean="0">
                <a:solidFill>
                  <a:srgbClr val="C60C30"/>
                </a:solidFill>
              </a:rPr>
              <a:t>MQ Configuration</a:t>
            </a:r>
          </a:p>
          <a:p>
            <a:pPr marL="766949" lvl="1" indent="-285750">
              <a:buFont typeface="Courier New"/>
              <a:buChar char="o"/>
            </a:pPr>
            <a:r>
              <a:rPr lang="en-US" sz="1200" dirty="0" smtClean="0">
                <a:solidFill>
                  <a:srgbClr val="C60C30"/>
                </a:solidFill>
              </a:rPr>
              <a:t>Clusters Design</a:t>
            </a:r>
          </a:p>
          <a:p>
            <a:pPr marL="766949" lvl="1" indent="-285750">
              <a:buFont typeface="Courier New"/>
              <a:buChar char="o"/>
            </a:pPr>
            <a:r>
              <a:rPr lang="en-US" sz="1200" dirty="0" smtClean="0">
                <a:solidFill>
                  <a:srgbClr val="C60C30"/>
                </a:solidFill>
              </a:rPr>
              <a:t>QMs, Queues, Channels</a:t>
            </a:r>
          </a:p>
          <a:p>
            <a:pPr marL="766949" lvl="1" indent="-285750">
              <a:buFont typeface="Courier New"/>
              <a:buChar char="o"/>
            </a:pPr>
            <a:r>
              <a:rPr lang="en-US" sz="1200" dirty="0" smtClean="0">
                <a:solidFill>
                  <a:srgbClr val="C60C30"/>
                </a:solidFill>
              </a:rPr>
              <a:t>Logging, Housekeeping</a:t>
            </a:r>
          </a:p>
          <a:p>
            <a:pPr marL="285750" indent="-285750">
              <a:buFont typeface="Arial"/>
              <a:buChar char="•"/>
            </a:pPr>
            <a:r>
              <a:rPr lang="en-US" sz="1200" dirty="0">
                <a:solidFill>
                  <a:srgbClr val="C60C30"/>
                </a:solidFill>
              </a:rPr>
              <a:t>HA and Disaster Recovery</a:t>
            </a:r>
          </a:p>
          <a:p>
            <a:pPr marL="285750" indent="-285750">
              <a:buFont typeface="Arial"/>
              <a:buChar char="•"/>
            </a:pPr>
            <a:r>
              <a:rPr lang="en-US" sz="1200" dirty="0">
                <a:solidFill>
                  <a:srgbClr val="C60C30"/>
                </a:solidFill>
              </a:rPr>
              <a:t>Related </a:t>
            </a:r>
            <a:r>
              <a:rPr lang="en-US" sz="1200" dirty="0" smtClean="0">
                <a:solidFill>
                  <a:srgbClr val="C60C30"/>
                </a:solidFill>
              </a:rPr>
              <a:t>Interfaces/Messages</a:t>
            </a:r>
            <a:endParaRPr lang="en-US" sz="1200" dirty="0">
              <a:solidFill>
                <a:srgbClr val="C60C30"/>
              </a:solidFill>
            </a:endParaRPr>
          </a:p>
        </p:txBody>
      </p:sp>
      <p:sp>
        <p:nvSpPr>
          <p:cNvPr id="17" name="TextBox 16"/>
          <p:cNvSpPr txBox="1"/>
          <p:nvPr/>
        </p:nvSpPr>
        <p:spPr>
          <a:xfrm>
            <a:off x="4680012" y="4424850"/>
            <a:ext cx="4104456" cy="1015663"/>
          </a:xfrm>
          <a:prstGeom prst="rect">
            <a:avLst/>
          </a:prstGeom>
          <a:noFill/>
        </p:spPr>
        <p:txBody>
          <a:bodyPr wrap="square" numCol="1" rtlCol="0">
            <a:spAutoFit/>
          </a:bodyPr>
          <a:lstStyle>
            <a:defPPr>
              <a:defRPr lang="en-US"/>
            </a:defPPr>
            <a:lvl1pPr marL="285750" indent="-285750">
              <a:buFont typeface="Arial"/>
              <a:buChar char="•"/>
              <a:defRPr sz="1200">
                <a:solidFill>
                  <a:srgbClr val="C60C30"/>
                </a:solidFill>
              </a:defRPr>
            </a:lvl1pPr>
            <a:lvl2pPr marL="766949" lvl="1" indent="-285750">
              <a:buFont typeface="Courier New"/>
              <a:buChar char="o"/>
              <a:defRPr sz="1200">
                <a:solidFill>
                  <a:srgbClr val="C60C30"/>
                </a:solidFill>
              </a:defRPr>
            </a:lvl2pPr>
          </a:lstStyle>
          <a:p>
            <a:r>
              <a:rPr lang="en-US" dirty="0" smtClean="0"/>
              <a:t>Migration Phases Planning</a:t>
            </a:r>
          </a:p>
          <a:p>
            <a:r>
              <a:rPr lang="en-US" dirty="0" smtClean="0"/>
              <a:t>Compatibility Issues and Consideration</a:t>
            </a:r>
          </a:p>
          <a:p>
            <a:r>
              <a:rPr lang="en-US" dirty="0" smtClean="0"/>
              <a:t>Requirement Change Management</a:t>
            </a:r>
          </a:p>
          <a:p>
            <a:r>
              <a:rPr lang="en-US" dirty="0" smtClean="0"/>
              <a:t>Channel/Interface Prioritization</a:t>
            </a:r>
            <a:endParaRPr lang="en-US" dirty="0"/>
          </a:p>
          <a:p>
            <a:endParaRPr lang="en-US" dirty="0"/>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18" name="Pentagon 17"/>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9" name="Pentagon 18"/>
            <p:cNvSpPr/>
            <p:nvPr/>
          </p:nvSpPr>
          <p:spPr>
            <a:xfrm>
              <a:off x="2096253" y="215901"/>
              <a:ext cx="98383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smtClean="0">
                  <a:solidFill>
                    <a:srgbClr val="FFFFFF"/>
                  </a:solidFill>
                </a:rPr>
                <a:t>Step 3</a:t>
              </a:r>
            </a:p>
            <a:p>
              <a:pPr algn="ctr"/>
              <a:r>
                <a:rPr lang="en-US" sz="900" b="1" dirty="0" smtClean="0">
                  <a:solidFill>
                    <a:srgbClr val="FFFFFF"/>
                  </a:solidFill>
                </a:rPr>
                <a:t>Migration Planning</a:t>
              </a:r>
              <a:endParaRPr lang="en-US" sz="900" b="1" dirty="0">
                <a:solidFill>
                  <a:srgbClr val="FFFFFF"/>
                </a:solidFill>
              </a:endParaRPr>
            </a:p>
          </p:txBody>
        </p:sp>
        <p:sp>
          <p:nvSpPr>
            <p:cNvPr id="20" name="Pentagon 19"/>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1" name="Pentagon 20"/>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
        <p:nvSpPr>
          <p:cNvPr id="26" name="Rectangle 25"/>
          <p:cNvSpPr/>
          <p:nvPr/>
        </p:nvSpPr>
        <p:spPr>
          <a:xfrm>
            <a:off x="4680012" y="3999943"/>
            <a:ext cx="3378398" cy="276999"/>
          </a:xfrm>
          <a:prstGeom prst="rect">
            <a:avLst/>
          </a:prstGeom>
        </p:spPr>
        <p:txBody>
          <a:bodyPr wrap="square">
            <a:spAutoFit/>
          </a:bodyPr>
          <a:lstStyle/>
          <a:p>
            <a:pPr algn="just"/>
            <a:r>
              <a:rPr lang="en-US" sz="1200" b="1" dirty="0" smtClean="0"/>
              <a:t>Migration Plan </a:t>
            </a:r>
            <a:endParaRPr lang="en-US" sz="1200" dirty="0" smtClean="0"/>
          </a:p>
        </p:txBody>
      </p:sp>
    </p:spTree>
    <p:extLst>
      <p:ext uri="{BB962C8B-B14F-4D97-AF65-F5344CB8AC3E}">
        <p14:creationId xmlns:p14="http://schemas.microsoft.com/office/powerpoint/2010/main" val="39984159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129836"/>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4 – Migration Execution </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818655">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Implement the MQ Configuration</a:t>
                      </a: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Collect testing results on the basis of the test plan</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Perform smoke</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test and connectivity</a:t>
                      </a:r>
                      <a:r>
                        <a:rPr lang="en-US" sz="1400" kern="1200" baseline="0" dirty="0" smtClean="0">
                          <a:solidFill>
                            <a:schemeClr val="dk1"/>
                          </a:solidFill>
                          <a:effectLst/>
                          <a:latin typeface="+mn-lt"/>
                          <a:ea typeface="+mn-ea"/>
                          <a:cs typeface="+mn-cs"/>
                        </a:rPr>
                        <a:t> test</a:t>
                      </a:r>
                      <a:r>
                        <a:rPr lang="en-US" sz="1400" kern="1200" dirty="0" smtClean="0">
                          <a:solidFill>
                            <a:schemeClr val="dk1"/>
                          </a:solidFill>
                          <a:effectLst/>
                          <a:latin typeface="+mn-lt"/>
                          <a:ea typeface="+mn-ea"/>
                          <a:cs typeface="+mn-cs"/>
                        </a:rPr>
                        <a:t> with dummy clients</a:t>
                      </a:r>
                      <a:endParaRPr lang="zh-CN" altLang="en-US" sz="1400" kern="1200" dirty="0">
                        <a:solidFill>
                          <a:schemeClr val="dk1"/>
                        </a:solidFill>
                        <a:effectLst/>
                        <a:latin typeface="+mn-lt"/>
                        <a:ea typeface="+mn-ea"/>
                        <a:cs typeface="+mn-cs"/>
                      </a:endParaRPr>
                    </a:p>
                  </a:txBody>
                  <a:tcPr marL="73025" marR="73025">
                    <a:solidFill>
                      <a:srgbClr val="FFFFFF"/>
                    </a:solidFill>
                  </a:tcPr>
                </a:tc>
              </a:tr>
              <a:tr h="936104">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Implement the development of the WebSphere MQ and Message Broker</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Develop dummy endpoints to conduct System Test</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Develop a simple utility to perform volume test and collect testing results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Extend the test cases if supplementary test is required.</a:t>
                      </a:r>
                      <a:endParaRPr lang="zh-CN" altLang="en-US" sz="1400" kern="1200" dirty="0">
                        <a:solidFill>
                          <a:schemeClr val="dk1"/>
                        </a:solidFill>
                        <a:effectLst/>
                        <a:latin typeface="+mn-lt"/>
                        <a:ea typeface="+mn-ea"/>
                        <a:cs typeface="+mn-cs"/>
                      </a:endParaRPr>
                    </a:p>
                  </a:txBody>
                  <a:tcPr marL="73025" marR="73025">
                    <a:solidFill>
                      <a:srgbClr val="FFFFFF"/>
                    </a:solidFill>
                  </a:tcPr>
                </a:tc>
              </a:tr>
            </a:tbl>
          </a:graphicData>
        </a:graphic>
      </p:graphicFrame>
      <p:sp>
        <p:nvSpPr>
          <p:cNvPr id="29" name="Rectangle 28"/>
          <p:cNvSpPr/>
          <p:nvPr/>
        </p:nvSpPr>
        <p:spPr>
          <a:xfrm>
            <a:off x="323528" y="4129238"/>
            <a:ext cx="8496944" cy="2108074"/>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400052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5" name="Rectangle 4"/>
          <p:cNvSpPr/>
          <p:nvPr/>
        </p:nvSpPr>
        <p:spPr>
          <a:xfrm>
            <a:off x="730758" y="4345649"/>
            <a:ext cx="3714824" cy="584775"/>
          </a:xfrm>
          <a:prstGeom prst="rect">
            <a:avLst/>
          </a:prstGeom>
        </p:spPr>
        <p:txBody>
          <a:bodyPr wrap="square">
            <a:spAutoFit/>
          </a:bodyPr>
          <a:lstStyle/>
          <a:p>
            <a:pPr algn="just"/>
            <a:r>
              <a:rPr lang="en-US" sz="1600" b="1" dirty="0" smtClean="0"/>
              <a:t>System Test Plan &amp; Results</a:t>
            </a:r>
          </a:p>
          <a:p>
            <a:pPr algn="just"/>
            <a:r>
              <a:rPr lang="en-US" sz="1600" b="1" dirty="0" smtClean="0"/>
              <a:t>Performance Results</a:t>
            </a:r>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u="sng" dirty="0">
                  <a:solidFill>
                    <a:srgbClr val="FFFFFF"/>
                  </a:solidFill>
                </a:rPr>
                <a:t>System Integration Test</a:t>
              </a:r>
            </a:p>
          </p:txBody>
        </p:sp>
        <p:sp>
          <p:nvSpPr>
            <p:cNvPr id="17" name="Pentagon 16"/>
            <p:cNvSpPr/>
            <p:nvPr/>
          </p:nvSpPr>
          <p:spPr>
            <a:xfrm>
              <a:off x="3004371" y="223622"/>
              <a:ext cx="1076015"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4</a:t>
              </a:r>
            </a:p>
            <a:p>
              <a:pPr algn="ctr"/>
              <a:r>
                <a:rPr lang="en-US" sz="900" b="1" u="sng" dirty="0">
                  <a:solidFill>
                    <a:srgbClr val="FFFFFF"/>
                  </a:solidFill>
                </a:rPr>
                <a:t>Migration Implementation</a:t>
              </a: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14795854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464449914"/>
              </p:ext>
            </p:extLst>
          </p:nvPr>
        </p:nvGraphicFramePr>
        <p:xfrm>
          <a:off x="935596" y="892336"/>
          <a:ext cx="7272808" cy="4693920"/>
        </p:xfrm>
        <a:graphic>
          <a:graphicData uri="http://schemas.openxmlformats.org/drawingml/2006/table">
            <a:tbl>
              <a:tblPr firstRow="1" bandRow="1"/>
              <a:tblGrid>
                <a:gridCol w="6120680"/>
                <a:gridCol w="1152128"/>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algn="l" defTabSz="914400" rtl="0" eaLnBrk="1" latinLnBrk="0" hangingPunct="1">
                        <a:lnSpc>
                          <a:spcPct val="100000"/>
                        </a:lnSpc>
                      </a:pPr>
                      <a:r>
                        <a:rPr lang="en-GB" sz="1600" b="0" kern="1200" dirty="0" smtClean="0">
                          <a:solidFill>
                            <a:schemeClr val="tx1"/>
                          </a:solidFill>
                          <a:latin typeface="+mn-lt"/>
                          <a:ea typeface="+mn-ea"/>
                          <a:cs typeface="+mn-cs"/>
                        </a:rPr>
                        <a:t>SECTION</a:t>
                      </a:r>
                      <a:endParaRPr lang="en-GB" sz="1600" b="0" kern="1200" dirty="0">
                        <a:solidFill>
                          <a:schemeClr val="tx1"/>
                        </a:solidFill>
                        <a:latin typeface="+mn-lt"/>
                        <a:ea typeface="+mn-ea"/>
                        <a:cs typeface="+mn-cs"/>
                      </a:endParaRPr>
                    </a:p>
                  </a:txBody>
                  <a:tcPr marT="91440" marB="9144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GB" sz="1600" b="0" dirty="0" smtClean="0">
                          <a:solidFill>
                            <a:schemeClr val="tx1"/>
                          </a:solidFill>
                          <a:latin typeface="+mn-lt"/>
                        </a:rPr>
                        <a:t>PAGE </a:t>
                      </a:r>
                      <a:endParaRPr lang="en-GB" sz="1600" b="0" dirty="0">
                        <a:solidFill>
                          <a:schemeClr val="tx1"/>
                        </a:solidFill>
                        <a:latin typeface="+mn-lt"/>
                      </a:endParaRPr>
                    </a:p>
                  </a:txBody>
                  <a:tcPr marT="91440" marB="9144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smtClean="0">
                          <a:ln>
                            <a:noFill/>
                          </a:ln>
                          <a:solidFill>
                            <a:schemeClr val="tx1"/>
                          </a:solidFill>
                          <a:effectLst/>
                          <a:uLnTx/>
                          <a:uFillTx/>
                          <a:latin typeface="+mn-lt"/>
                          <a:ea typeface="+mn-ea"/>
                          <a:cs typeface="+mn-cs"/>
                        </a:rPr>
                        <a:t>RGP Overview</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3</a:t>
                      </a:r>
                    </a:p>
                  </a:txBody>
                  <a:tcPr marT="91440" marB="9144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t>Our Capabilities in Message Queue Implementations</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8</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a:lnSpc>
                          <a:spcPct val="100000"/>
                        </a:lnSpc>
                      </a:pPr>
                      <a:r>
                        <a:rPr lang="en-US" sz="1600" b="0" dirty="0" smtClean="0"/>
                        <a:t>Our Understanding of Cathay</a:t>
                      </a:r>
                      <a:r>
                        <a:rPr lang="en-US" sz="1600" b="0" baseline="0" dirty="0" smtClean="0"/>
                        <a:t> Pacific</a:t>
                      </a:r>
                      <a:r>
                        <a:rPr lang="en-US" sz="1600" b="0" dirty="0" smtClean="0"/>
                        <a:t>’s Objectives</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10</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a:lnSpc>
                          <a:spcPct val="100000"/>
                        </a:lnSpc>
                      </a:pPr>
                      <a:r>
                        <a:rPr kumimoji="0" lang="en-US" sz="1600" b="0" i="0" u="none" strike="noStrike" kern="1200" cap="none" spc="0" normalizeH="0" baseline="0" dirty="0" smtClean="0">
                          <a:ln>
                            <a:noFill/>
                          </a:ln>
                          <a:solidFill>
                            <a:schemeClr val="tx1"/>
                          </a:solidFill>
                          <a:effectLst/>
                          <a:uLnTx/>
                          <a:uFillTx/>
                          <a:latin typeface="+mn-lt"/>
                          <a:ea typeface="+mn-ea"/>
                          <a:cs typeface="+mn-cs"/>
                        </a:rPr>
                        <a:t>Project Approach</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15</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Proposed Team Structure</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22</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lang="en-US" sz="1600" b="0" dirty="0" smtClean="0"/>
                        <a:t>Project Schedule</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24</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57125">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Conclusions</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26</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Q &amp; A</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31</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lvl="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Appendix A – </a:t>
                      </a:r>
                      <a:r>
                        <a:rPr kumimoji="0" lang="en-HK" sz="1600" b="0" i="0" u="none" strike="noStrike" kern="1200" cap="none" spc="0" normalizeH="0" baseline="0" dirty="0" smtClean="0">
                          <a:ln>
                            <a:noFill/>
                          </a:ln>
                          <a:solidFill>
                            <a:schemeClr val="tx1"/>
                          </a:solidFill>
                          <a:effectLst/>
                          <a:uLnTx/>
                          <a:uFillTx/>
                          <a:latin typeface="+mn-lt"/>
                          <a:ea typeface="+mn-ea"/>
                          <a:cs typeface="+mn-cs"/>
                        </a:rPr>
                        <a:t>Requested Items for Impact Analysis</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33</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lvl="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Appendix B – RGP’s Project &amp; Change Management Framework</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35</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4" name="Text Placeholder 13"/>
          <p:cNvSpPr>
            <a:spLocks noGrp="1"/>
          </p:cNvSpPr>
          <p:nvPr>
            <p:ph type="body" sz="quarter" idx="10"/>
          </p:nvPr>
        </p:nvSpPr>
        <p:spPr/>
        <p:txBody>
          <a:bodyPr/>
          <a:lstStyle/>
          <a:p>
            <a:r>
              <a:rPr lang="en-US" dirty="0" smtClean="0"/>
              <a:t>TABLE OF CONTENTS</a:t>
            </a:r>
            <a:endParaRPr lang="en-US" dirty="0"/>
          </a:p>
        </p:txBody>
      </p:sp>
    </p:spTree>
    <p:extLst>
      <p:ext uri="{BB962C8B-B14F-4D97-AF65-F5344CB8AC3E}">
        <p14:creationId xmlns:p14="http://schemas.microsoft.com/office/powerpoint/2010/main" val="25429297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121060"/>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4 – Migration Execution </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818655">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To implement</a:t>
                      </a:r>
                      <a:r>
                        <a:rPr lang="en-US" sz="1400" kern="1200" baseline="0" dirty="0" smtClean="0">
                          <a:solidFill>
                            <a:schemeClr val="dk1"/>
                          </a:solidFill>
                          <a:effectLst/>
                          <a:latin typeface="+mn-lt"/>
                          <a:ea typeface="+mn-ea"/>
                          <a:cs typeface="+mn-cs"/>
                        </a:rPr>
                        <a:t> the new version of MQ Servers</a:t>
                      </a:r>
                    </a:p>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dirty="0" smtClean="0"/>
                        <a:t>By phases to allow System Users perform the end-to-end testing with all systems involved</a:t>
                      </a:r>
                      <a:endParaRPr lang="en-US" sz="1400" dirty="0">
                        <a:latin typeface="+mn-lt"/>
                      </a:endParaRPr>
                    </a:p>
                  </a:txBody>
                  <a:tcPr marL="73025" marR="73025">
                    <a:solidFill>
                      <a:srgbClr val="FFFFFF"/>
                    </a:solidFill>
                  </a:tcPr>
                </a:tc>
              </a:tr>
              <a:tr h="936104">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Provide support to system user and their testing teams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altLang="zh-CN" sz="1400" kern="1200" dirty="0" smtClean="0">
                          <a:solidFill>
                            <a:schemeClr val="dk1"/>
                          </a:solidFill>
                          <a:effectLst/>
                          <a:latin typeface="+mn-lt"/>
                          <a:ea typeface="+mn-ea"/>
                          <a:cs typeface="+mn-cs"/>
                        </a:rPr>
                        <a:t>All related parties monitor their responsible components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Monitor the stability,</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performance and issues of MQ Server during the testing</a:t>
                      </a:r>
                    </a:p>
                  </a:txBody>
                  <a:tcPr marL="73025" marR="73025">
                    <a:solidFill>
                      <a:srgbClr val="FFFFFF"/>
                    </a:solidFill>
                  </a:tcPr>
                </a:tc>
              </a:tr>
            </a:tbl>
          </a:graphicData>
        </a:graphic>
      </p:graphicFrame>
      <p:sp>
        <p:nvSpPr>
          <p:cNvPr id="29" name="Rectangle 28"/>
          <p:cNvSpPr/>
          <p:nvPr/>
        </p:nvSpPr>
        <p:spPr>
          <a:xfrm>
            <a:off x="323528" y="4129238"/>
            <a:ext cx="8496944" cy="2108074"/>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400052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5" name="Rectangle 4"/>
          <p:cNvSpPr/>
          <p:nvPr/>
        </p:nvSpPr>
        <p:spPr>
          <a:xfrm>
            <a:off x="730758" y="4345649"/>
            <a:ext cx="3714824" cy="830997"/>
          </a:xfrm>
          <a:prstGeom prst="rect">
            <a:avLst/>
          </a:prstGeom>
        </p:spPr>
        <p:txBody>
          <a:bodyPr wrap="square">
            <a:spAutoFit/>
          </a:bodyPr>
          <a:lstStyle/>
          <a:p>
            <a:pPr algn="just"/>
            <a:r>
              <a:rPr lang="en-US" sz="1600" b="1" dirty="0" smtClean="0"/>
              <a:t>SIT Test Plan and Test Result</a:t>
            </a:r>
          </a:p>
          <a:p>
            <a:pPr algn="just"/>
            <a:r>
              <a:rPr lang="en-US" sz="1600" b="1" dirty="0" smtClean="0"/>
              <a:t>SIT Defect Log</a:t>
            </a:r>
          </a:p>
          <a:p>
            <a:pPr algn="just"/>
            <a:r>
              <a:rPr lang="en-US" sz="1600" b="1" dirty="0" smtClean="0"/>
              <a:t>SIT Sign-off</a:t>
            </a:r>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u="sng" dirty="0">
                  <a:solidFill>
                    <a:srgbClr val="FFFFFF"/>
                  </a:solidFill>
                </a:rPr>
                <a:t>System Integration Test</a:t>
              </a: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4</a:t>
              </a:r>
            </a:p>
            <a:p>
              <a:pPr algn="ctr"/>
              <a:r>
                <a:rPr lang="en-US" sz="900" b="1" u="sng" dirty="0">
                  <a:solidFill>
                    <a:srgbClr val="FFFFFF"/>
                  </a:solidFill>
                </a:rPr>
                <a:t>Migration Implementation</a:t>
              </a: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
        <p:nvSpPr>
          <p:cNvPr id="26" name="Rectangle 25"/>
          <p:cNvSpPr/>
          <p:nvPr/>
        </p:nvSpPr>
        <p:spPr>
          <a:xfrm>
            <a:off x="4775615" y="4345649"/>
            <a:ext cx="3714824" cy="1077218"/>
          </a:xfrm>
          <a:prstGeom prst="rect">
            <a:avLst/>
          </a:prstGeom>
        </p:spPr>
        <p:txBody>
          <a:bodyPr wrap="square">
            <a:spAutoFit/>
          </a:bodyPr>
          <a:lstStyle/>
          <a:p>
            <a:pPr algn="just"/>
            <a:r>
              <a:rPr lang="en-US" sz="1600" b="1" dirty="0" smtClean="0"/>
              <a:t>Acceptance Criteria</a:t>
            </a:r>
          </a:p>
          <a:p>
            <a:pPr algn="just"/>
            <a:r>
              <a:rPr lang="en-US" sz="1600" b="1" dirty="0" smtClean="0"/>
              <a:t>UAT Test Plan and Test Result</a:t>
            </a:r>
          </a:p>
          <a:p>
            <a:pPr algn="just"/>
            <a:r>
              <a:rPr lang="en-US" sz="1600" b="1" dirty="0" smtClean="0"/>
              <a:t>UAT Defect Log</a:t>
            </a:r>
          </a:p>
          <a:p>
            <a:pPr algn="just"/>
            <a:r>
              <a:rPr lang="en-US" sz="1600" b="1" dirty="0" smtClean="0"/>
              <a:t>UAT Sign-off</a:t>
            </a:r>
            <a:endParaRPr lang="en-US" sz="1600" dirty="0"/>
          </a:p>
        </p:txBody>
      </p:sp>
    </p:spTree>
    <p:extLst>
      <p:ext uri="{BB962C8B-B14F-4D97-AF65-F5344CB8AC3E}">
        <p14:creationId xmlns:p14="http://schemas.microsoft.com/office/powerpoint/2010/main" val="30881865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pSp>
        <p:nvGrpSpPr>
          <p:cNvPr id="2" name="Group 1"/>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6</a:t>
              </a:r>
              <a:endParaRPr lang="en-US" sz="900" b="1" u="sng" dirty="0">
                <a:solidFill>
                  <a:srgbClr val="FFFFFF"/>
                </a:solidFill>
              </a:endParaRPr>
            </a:p>
            <a:p>
              <a:pPr algn="ctr"/>
              <a:r>
                <a:rPr lang="en-US" sz="900" b="1" u="sng" dirty="0" smtClean="0">
                  <a:solidFill>
                    <a:srgbClr val="FFFFFF"/>
                  </a:solidFill>
                </a:rPr>
                <a:t>Deployment</a:t>
              </a:r>
              <a:endParaRPr lang="en-US" sz="900" b="1" u="sng" dirty="0">
                <a:solidFill>
                  <a:srgbClr val="FFFFFF"/>
                </a:solidFill>
              </a:endParaRPr>
            </a:p>
          </p:txBody>
        </p:sp>
        <p:sp>
          <p:nvSpPr>
            <p:cNvPr id="13" name="Pentagon 12"/>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22" name="Pentagon 21"/>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23" name="Pentagon 22"/>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3</a:t>
              </a:r>
            </a:p>
            <a:p>
              <a:pPr algn="ctr"/>
              <a:r>
                <a:rPr lang="en-US" sz="900" b="1" u="sng" dirty="0"/>
                <a:t>Migration Planning</a:t>
              </a:r>
            </a:p>
          </p:txBody>
        </p:sp>
        <p:sp>
          <p:nvSpPr>
            <p:cNvPr id="24" name="Pentagon 23"/>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5" name="Pentagon 24"/>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graphicFrame>
        <p:nvGraphicFramePr>
          <p:cNvPr id="28" name="Table 27"/>
          <p:cNvGraphicFramePr>
            <a:graphicFrameLocks noGrp="1"/>
          </p:cNvGraphicFramePr>
          <p:nvPr>
            <p:extLst/>
          </p:nvPr>
        </p:nvGraphicFramePr>
        <p:xfrm>
          <a:off x="323528" y="980728"/>
          <a:ext cx="8496944" cy="2256480"/>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6 – Middleware</a:t>
                      </a:r>
                      <a:r>
                        <a:rPr lang="en-US" sz="1400" b="1" kern="1200" baseline="0" dirty="0" smtClean="0">
                          <a:solidFill>
                            <a:schemeClr val="lt1"/>
                          </a:solidFill>
                          <a:effectLst/>
                          <a:latin typeface="+mn-lt"/>
                          <a:ea typeface="+mn-ea"/>
                          <a:cs typeface="+mn-cs"/>
                        </a:rPr>
                        <a:t> </a:t>
                      </a:r>
                      <a:r>
                        <a:rPr lang="en-US" sz="1400" b="1" kern="1200" dirty="0" smtClean="0">
                          <a:solidFill>
                            <a:schemeClr val="lt1"/>
                          </a:solidFill>
                          <a:effectLst/>
                          <a:latin typeface="+mn-lt"/>
                          <a:ea typeface="+mn-ea"/>
                          <a:cs typeface="+mn-cs"/>
                        </a:rPr>
                        <a:t>Deployment and Post-Production Support</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678416">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dirty="0" smtClean="0"/>
                        <a:t>To ensure the deliverables quality and stability in production environment</a:t>
                      </a:r>
                    </a:p>
                    <a:p>
                      <a:pPr marL="0" indent="0">
                        <a:buClr>
                          <a:srgbClr val="C60C30"/>
                        </a:buClr>
                        <a:buFont typeface="Arial"/>
                        <a:buNone/>
                      </a:pP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Deploy</a:t>
                      </a:r>
                      <a:r>
                        <a:rPr lang="en-GB" altLang="zh-CN" sz="1400" kern="1200" baseline="0" dirty="0" smtClean="0">
                          <a:solidFill>
                            <a:schemeClr val="dk1"/>
                          </a:solidFill>
                          <a:effectLst/>
                          <a:latin typeface="+mn-lt"/>
                          <a:ea typeface="+mn-ea"/>
                          <a:cs typeface="+mn-cs"/>
                        </a:rPr>
                        <a:t> the MQ to production environment</a:t>
                      </a:r>
                      <a:endParaRPr lang="en-GB" altLang="zh-CN"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Post-deployment</a:t>
                      </a:r>
                      <a:r>
                        <a:rPr lang="en-GB" altLang="zh-CN" sz="1400" kern="1200" baseline="0" dirty="0" smtClean="0">
                          <a:solidFill>
                            <a:schemeClr val="dk1"/>
                          </a:solidFill>
                          <a:effectLst/>
                          <a:latin typeface="+mn-lt"/>
                          <a:ea typeface="+mn-ea"/>
                          <a:cs typeface="+mn-cs"/>
                        </a:rPr>
                        <a:t> smoke test on </a:t>
                      </a:r>
                      <a:r>
                        <a:rPr lang="en-GB" altLang="zh-CN" sz="1400" kern="1200" dirty="0" smtClean="0">
                          <a:solidFill>
                            <a:schemeClr val="dk1"/>
                          </a:solidFill>
                          <a:effectLst/>
                          <a:latin typeface="+mn-lt"/>
                          <a:ea typeface="+mn-ea"/>
                          <a:cs typeface="+mn-cs"/>
                        </a:rPr>
                        <a:t>all channel interfaces</a:t>
                      </a:r>
                    </a:p>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Monitor the end-to-end processing of the implemented interfaces</a:t>
                      </a:r>
                      <a:endParaRPr lang="zh-CN" altLang="en-US" sz="1400" kern="1200" dirty="0" smtClean="0">
                        <a:solidFill>
                          <a:schemeClr val="dk1"/>
                        </a:solidFill>
                        <a:effectLst/>
                        <a:latin typeface="+mn-lt"/>
                        <a:ea typeface="+mn-ea"/>
                        <a:cs typeface="+mn-cs"/>
                      </a:endParaRPr>
                    </a:p>
                  </a:txBody>
                  <a:tcPr marL="73025" marR="73025">
                    <a:solidFill>
                      <a:srgbClr val="FFFFFF"/>
                    </a:solidFill>
                  </a:tcPr>
                </a:tc>
              </a:tr>
            </a:tbl>
          </a:graphicData>
        </a:graphic>
      </p:graphicFrame>
      <p:sp>
        <p:nvSpPr>
          <p:cNvPr id="29" name="Rectangle 28"/>
          <p:cNvSpPr/>
          <p:nvPr/>
        </p:nvSpPr>
        <p:spPr>
          <a:xfrm>
            <a:off x="323528" y="4139380"/>
            <a:ext cx="8496944" cy="2241947"/>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00134" y="4004754"/>
            <a:ext cx="1568400" cy="284693"/>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 name="Rectangle 2"/>
          <p:cNvSpPr/>
          <p:nvPr/>
        </p:nvSpPr>
        <p:spPr>
          <a:xfrm>
            <a:off x="539552" y="4306404"/>
            <a:ext cx="8064896" cy="584775"/>
          </a:xfrm>
          <a:prstGeom prst="rect">
            <a:avLst/>
          </a:prstGeom>
        </p:spPr>
        <p:txBody>
          <a:bodyPr wrap="square">
            <a:spAutoFit/>
          </a:bodyPr>
          <a:lstStyle/>
          <a:p>
            <a:pPr algn="just"/>
            <a:r>
              <a:rPr lang="en-US" sz="1600" b="1" dirty="0" smtClean="0"/>
              <a:t>Deployment Manual </a:t>
            </a:r>
            <a:r>
              <a:rPr lang="en-US" sz="1600" dirty="0" smtClean="0"/>
              <a:t>– details of the deployments steps, checks points, roll back procedures, with deployment scripts as appendix.</a:t>
            </a:r>
            <a:endParaRPr lang="en-US" sz="1600" dirty="0"/>
          </a:p>
        </p:txBody>
      </p:sp>
      <p:sp>
        <p:nvSpPr>
          <p:cNvPr id="15" name="TextBox 14"/>
          <p:cNvSpPr txBox="1"/>
          <p:nvPr/>
        </p:nvSpPr>
        <p:spPr>
          <a:xfrm>
            <a:off x="467544" y="4985881"/>
            <a:ext cx="4320480" cy="1323439"/>
          </a:xfrm>
          <a:prstGeom prst="rect">
            <a:avLst/>
          </a:prstGeom>
          <a:noFill/>
        </p:spPr>
        <p:txBody>
          <a:bodyPr wrap="square" numCol="1" rtlCol="0">
            <a:spAutoFit/>
          </a:bodyPr>
          <a:lstStyle/>
          <a:p>
            <a:pPr marL="285750" indent="-285750">
              <a:buFont typeface="Arial"/>
              <a:buChar char="•"/>
            </a:pPr>
            <a:r>
              <a:rPr lang="en-US" sz="1600" dirty="0" smtClean="0">
                <a:solidFill>
                  <a:srgbClr val="C60C30"/>
                </a:solidFill>
              </a:rPr>
              <a:t>Deployment procedure</a:t>
            </a:r>
          </a:p>
          <a:p>
            <a:pPr marL="285750" indent="-285750">
              <a:buFont typeface="Arial"/>
              <a:buChar char="•"/>
            </a:pPr>
            <a:r>
              <a:rPr lang="en-US" sz="1600" dirty="0" smtClean="0">
                <a:solidFill>
                  <a:srgbClr val="C60C30"/>
                </a:solidFill>
              </a:rPr>
              <a:t>Deployment Steps</a:t>
            </a:r>
          </a:p>
          <a:p>
            <a:pPr marL="766949" lvl="1" indent="-285750">
              <a:buFont typeface="Courier New"/>
              <a:buChar char="o"/>
            </a:pPr>
            <a:r>
              <a:rPr lang="en-US" sz="1600" dirty="0" smtClean="0">
                <a:solidFill>
                  <a:srgbClr val="C60C30"/>
                </a:solidFill>
              </a:rPr>
              <a:t>Detail commands</a:t>
            </a:r>
          </a:p>
          <a:p>
            <a:pPr marL="766949" lvl="1" indent="-285750">
              <a:buFont typeface="Courier New"/>
              <a:buChar char="o"/>
            </a:pPr>
            <a:r>
              <a:rPr lang="en-US" sz="1600" dirty="0" smtClean="0">
                <a:solidFill>
                  <a:srgbClr val="C60C30"/>
                </a:solidFill>
              </a:rPr>
              <a:t>Check points</a:t>
            </a:r>
          </a:p>
          <a:p>
            <a:pPr marL="766949" lvl="1" indent="-285750">
              <a:buFont typeface="Courier New"/>
              <a:buChar char="o"/>
            </a:pPr>
            <a:r>
              <a:rPr lang="en-US" sz="1600" dirty="0" smtClean="0">
                <a:solidFill>
                  <a:srgbClr val="C60C30"/>
                </a:solidFill>
              </a:rPr>
              <a:t>Rollback procedures</a:t>
            </a:r>
            <a:endParaRPr lang="en-US" sz="1600" dirty="0">
              <a:solidFill>
                <a:srgbClr val="C60C30"/>
              </a:solidFill>
            </a:endParaRPr>
          </a:p>
        </p:txBody>
      </p:sp>
    </p:spTree>
    <p:extLst>
      <p:ext uri="{BB962C8B-B14F-4D97-AF65-F5344CB8AC3E}">
        <p14:creationId xmlns:p14="http://schemas.microsoft.com/office/powerpoint/2010/main" val="1813255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Proposed Team Structure</a:t>
            </a:r>
            <a:endParaRPr lang="en-US" dirty="0"/>
          </a:p>
        </p:txBody>
      </p:sp>
    </p:spTree>
    <p:extLst>
      <p:ext uri="{BB962C8B-B14F-4D97-AF65-F5344CB8AC3E}">
        <p14:creationId xmlns:p14="http://schemas.microsoft.com/office/powerpoint/2010/main" val="5520231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PROPOSED TEAM STRUCTURE</a:t>
            </a:r>
            <a:endParaRPr lang="en-US" dirty="0"/>
          </a:p>
        </p:txBody>
      </p:sp>
      <p:cxnSp>
        <p:nvCxnSpPr>
          <p:cNvPr id="31" name="Straight Connector 30"/>
          <p:cNvCxnSpPr/>
          <p:nvPr/>
        </p:nvCxnSpPr>
        <p:spPr>
          <a:xfrm>
            <a:off x="1666282" y="1913784"/>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915123" y="747847"/>
            <a:ext cx="1756014" cy="9830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Steering Team</a:t>
            </a:r>
            <a:endParaRPr lang="en-US" dirty="0">
              <a:solidFill>
                <a:schemeClr val="tx1"/>
              </a:solidFill>
            </a:endParaRPr>
          </a:p>
        </p:txBody>
      </p:sp>
      <p:sp>
        <p:nvSpPr>
          <p:cNvPr id="34" name="Rectangle 33"/>
          <p:cNvSpPr/>
          <p:nvPr/>
        </p:nvSpPr>
        <p:spPr>
          <a:xfrm>
            <a:off x="4930594" y="2199276"/>
            <a:ext cx="1740543" cy="10190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Project Team</a:t>
            </a:r>
            <a:endParaRPr lang="en-US" dirty="0">
              <a:solidFill>
                <a:schemeClr val="tx1"/>
              </a:solidFill>
            </a:endParaRPr>
          </a:p>
        </p:txBody>
      </p:sp>
      <p:sp>
        <p:nvSpPr>
          <p:cNvPr id="36" name="Rectangle 35"/>
          <p:cNvSpPr/>
          <p:nvPr/>
        </p:nvSpPr>
        <p:spPr>
          <a:xfrm>
            <a:off x="2889490" y="1625526"/>
            <a:ext cx="1091941" cy="466721"/>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Project Manager</a:t>
            </a:r>
          </a:p>
        </p:txBody>
      </p:sp>
      <p:sp>
        <p:nvSpPr>
          <p:cNvPr id="37" name="Rectangle 36"/>
          <p:cNvSpPr/>
          <p:nvPr/>
        </p:nvSpPr>
        <p:spPr>
          <a:xfrm>
            <a:off x="3494772" y="3035890"/>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Systems Analyst</a:t>
            </a:r>
          </a:p>
        </p:txBody>
      </p:sp>
      <p:sp>
        <p:nvSpPr>
          <p:cNvPr id="38" name="Rectangle 37"/>
          <p:cNvSpPr/>
          <p:nvPr/>
        </p:nvSpPr>
        <p:spPr>
          <a:xfrm>
            <a:off x="2889489" y="2296320"/>
            <a:ext cx="1091941" cy="44981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Architect</a:t>
            </a:r>
          </a:p>
        </p:txBody>
      </p:sp>
      <p:cxnSp>
        <p:nvCxnSpPr>
          <p:cNvPr id="39" name="Elbow Connector 38"/>
          <p:cNvCxnSpPr>
            <a:stCxn id="37" idx="0"/>
            <a:endCxn id="38" idx="2"/>
          </p:cNvCxnSpPr>
          <p:nvPr/>
        </p:nvCxnSpPr>
        <p:spPr>
          <a:xfrm rot="16200000" flipV="1">
            <a:off x="3595228" y="2586362"/>
            <a:ext cx="289760" cy="609296"/>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2889490" y="794465"/>
            <a:ext cx="1091941" cy="59414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t>Project Director</a:t>
            </a:r>
          </a:p>
        </p:txBody>
      </p:sp>
      <p:cxnSp>
        <p:nvCxnSpPr>
          <p:cNvPr id="58" name="Straight Connector 57"/>
          <p:cNvCxnSpPr>
            <a:stCxn id="57" idx="2"/>
            <a:endCxn id="36" idx="0"/>
          </p:cNvCxnSpPr>
          <p:nvPr/>
        </p:nvCxnSpPr>
        <p:spPr>
          <a:xfrm>
            <a:off x="3435461" y="1388609"/>
            <a:ext cx="0" cy="23691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602072" y="3702607"/>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1650678" y="587525"/>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561779" y="677718"/>
            <a:ext cx="1096766" cy="233493"/>
          </a:xfrm>
          <a:prstGeom prst="rect">
            <a:avLst/>
          </a:prstGeom>
          <a:noFill/>
        </p:spPr>
        <p:txBody>
          <a:bodyPr wrap="none" rtlCol="0">
            <a:spAutoFit/>
          </a:bodyPr>
          <a:lstStyle/>
          <a:p>
            <a:r>
              <a:rPr lang="en-US" sz="1200" dirty="0" smtClean="0"/>
              <a:t>Project Assurance</a:t>
            </a:r>
            <a:endParaRPr lang="en-US" sz="1200" dirty="0"/>
          </a:p>
        </p:txBody>
      </p:sp>
      <p:sp>
        <p:nvSpPr>
          <p:cNvPr id="62" name="TextBox 61"/>
          <p:cNvSpPr txBox="1"/>
          <p:nvPr/>
        </p:nvSpPr>
        <p:spPr>
          <a:xfrm>
            <a:off x="1599879" y="1981685"/>
            <a:ext cx="988019" cy="233493"/>
          </a:xfrm>
          <a:prstGeom prst="rect">
            <a:avLst/>
          </a:prstGeom>
          <a:noFill/>
        </p:spPr>
        <p:txBody>
          <a:bodyPr wrap="none" rtlCol="0">
            <a:spAutoFit/>
          </a:bodyPr>
          <a:lstStyle/>
          <a:p>
            <a:r>
              <a:rPr lang="en-US" sz="1200" dirty="0" smtClean="0"/>
              <a:t>Project Delivery</a:t>
            </a:r>
            <a:endParaRPr lang="en-US" sz="1200" dirty="0"/>
          </a:p>
        </p:txBody>
      </p:sp>
      <p:graphicFrame>
        <p:nvGraphicFramePr>
          <p:cNvPr id="63" name="Table 62"/>
          <p:cNvGraphicFramePr>
            <a:graphicFrameLocks noGrp="1"/>
          </p:cNvGraphicFramePr>
          <p:nvPr>
            <p:extLst>
              <p:ext uri="{D42A27DB-BD31-4B8C-83A1-F6EECF244321}">
                <p14:modId xmlns:p14="http://schemas.microsoft.com/office/powerpoint/2010/main" val="3436638272"/>
              </p:ext>
            </p:extLst>
          </p:nvPr>
        </p:nvGraphicFramePr>
        <p:xfrm>
          <a:off x="971600" y="3856032"/>
          <a:ext cx="7344816" cy="2681928"/>
        </p:xfrm>
        <a:graphic>
          <a:graphicData uri="http://schemas.openxmlformats.org/drawingml/2006/table">
            <a:tbl>
              <a:tblPr firstRow="1">
                <a:tableStyleId>{9DCAF9ED-07DC-4A11-8D7F-57B35C25682E}</a:tableStyleId>
              </a:tblPr>
              <a:tblGrid>
                <a:gridCol w="2098519"/>
                <a:gridCol w="5246297"/>
              </a:tblGrid>
              <a:tr h="216024">
                <a:tc>
                  <a:txBody>
                    <a:bodyPr/>
                    <a:lstStyle/>
                    <a:p>
                      <a:pPr marL="91440" marR="0" indent="0" algn="ctr">
                        <a:lnSpc>
                          <a:spcPts val="1500"/>
                        </a:lnSpc>
                        <a:spcBef>
                          <a:spcPts val="0"/>
                        </a:spcBef>
                        <a:spcAft>
                          <a:spcPts val="0"/>
                        </a:spcAft>
                        <a:tabLst>
                          <a:tab pos="228600" algn="l"/>
                        </a:tabLst>
                      </a:pPr>
                      <a:r>
                        <a:rPr lang="en-CA" sz="1400" kern="1000" dirty="0" smtClean="0">
                          <a:effectLst/>
                        </a:rPr>
                        <a:t>Role</a:t>
                      </a:r>
                      <a:endParaRPr lang="en-US" sz="1400" b="0" kern="1000" dirty="0">
                        <a:solidFill>
                          <a:srgbClr val="C60C30"/>
                        </a:solidFill>
                        <a:effectLst/>
                        <a:latin typeface="Calibri"/>
                        <a:ea typeface="Times New Roman"/>
                        <a:cs typeface="Arial"/>
                      </a:endParaRPr>
                    </a:p>
                  </a:txBody>
                  <a:tcPr marL="73025" marR="73025">
                    <a:solidFill>
                      <a:schemeClr val="tx1">
                        <a:lumMod val="75000"/>
                        <a:lumOff val="25000"/>
                      </a:schemeClr>
                    </a:solidFill>
                  </a:tcPr>
                </a:tc>
                <a:tc>
                  <a:txBody>
                    <a:bodyPr/>
                    <a:lstStyle/>
                    <a:p>
                      <a:pPr algn="ctr"/>
                      <a:r>
                        <a:rPr lang="en-US" sz="1400" kern="1200" dirty="0" smtClean="0">
                          <a:effectLst/>
                        </a:rPr>
                        <a:t>Responsibility</a:t>
                      </a:r>
                      <a:endParaRPr lang="en-US" sz="1400" b="0" dirty="0">
                        <a:effectLst/>
                      </a:endParaRPr>
                    </a:p>
                  </a:txBody>
                  <a:tcPr marL="73025" marR="73025">
                    <a:solidFill>
                      <a:schemeClr val="tx1">
                        <a:lumMod val="75000"/>
                        <a:lumOff val="25000"/>
                      </a:schemeClr>
                    </a:solidFill>
                  </a:tcPr>
                </a:tc>
              </a:tr>
              <a:tr h="432048">
                <a:tc>
                  <a:txBody>
                    <a:bodyPr/>
                    <a:lstStyle/>
                    <a:p>
                      <a:pPr marL="91440" marR="0" indent="0" algn="l">
                        <a:lnSpc>
                          <a:spcPts val="1500"/>
                        </a:lnSpc>
                        <a:spcBef>
                          <a:spcPts val="0"/>
                        </a:spcBef>
                        <a:spcAft>
                          <a:spcPts val="0"/>
                        </a:spcAft>
                        <a:tabLst>
                          <a:tab pos="228600" algn="l"/>
                        </a:tabLst>
                      </a:pPr>
                      <a:r>
                        <a:rPr lang="en-US" sz="1400" b="1" kern="1000" dirty="0" smtClean="0">
                          <a:effectLst/>
                        </a:rPr>
                        <a:t>Project</a:t>
                      </a:r>
                      <a:r>
                        <a:rPr lang="en-US" sz="1400" b="1" kern="1000" baseline="0" dirty="0" smtClean="0">
                          <a:effectLst/>
                        </a:rPr>
                        <a:t> Manager</a:t>
                      </a:r>
                      <a:endParaRPr lang="en-US" sz="1400" b="1" kern="1000" dirty="0">
                        <a:solidFill>
                          <a:srgbClr val="C60C30"/>
                        </a:solidFill>
                        <a:effectLst/>
                        <a:latin typeface="Calibri"/>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effectLst/>
                        </a:rPr>
                        <a:t>Project planning and Governance</a:t>
                      </a: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effectLst/>
                        </a:rPr>
                        <a:t>Lead</a:t>
                      </a:r>
                      <a:r>
                        <a:rPr lang="en-US" sz="1400" kern="1200" baseline="0" dirty="0" smtClean="0">
                          <a:effectLst/>
                        </a:rPr>
                        <a:t> to deliver the Gap Analysis Report</a:t>
                      </a:r>
                      <a:endParaRPr lang="en-US" sz="1400" dirty="0" smtClean="0"/>
                    </a:p>
                  </a:txBody>
                  <a:tcPr marL="73025" marR="73025"/>
                </a:tc>
              </a:tr>
              <a:tr h="286708">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400" b="1" kern="1000" dirty="0" smtClean="0">
                          <a:effectLst/>
                        </a:rPr>
                        <a:t>Technical Architect</a:t>
                      </a:r>
                      <a:endParaRPr lang="en-US" sz="1400" b="1" kern="1000" dirty="0" smtClean="0">
                        <a:solidFill>
                          <a:srgbClr val="C60C30"/>
                        </a:solidFill>
                        <a:effectLst/>
                        <a:latin typeface="+mn-lt"/>
                        <a:ea typeface="Times New Roman"/>
                        <a:cs typeface="Arial"/>
                      </a:endParaRPr>
                    </a:p>
                    <a:p>
                      <a:pPr marL="91440" marR="0" indent="0" algn="l">
                        <a:lnSpc>
                          <a:spcPts val="1500"/>
                        </a:lnSpc>
                        <a:spcBef>
                          <a:spcPts val="0"/>
                        </a:spcBef>
                        <a:spcAft>
                          <a:spcPts val="0"/>
                        </a:spcAft>
                        <a:tabLst>
                          <a:tab pos="228600" algn="l"/>
                        </a:tabLst>
                      </a:pPr>
                      <a:endParaRPr lang="en-US" sz="1400" b="1" kern="1000" dirty="0">
                        <a:solidFill>
                          <a:srgbClr val="C60C30"/>
                        </a:solidFill>
                        <a:effectLst/>
                        <a:latin typeface="Calibri"/>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Solution design </a:t>
                      </a:r>
                      <a:r>
                        <a:rPr lang="en-US" sz="1400" dirty="0" smtClean="0"/>
                        <a:t>/ migration / upgrade approach design</a:t>
                      </a:r>
                      <a:r>
                        <a:rPr lang="en-US" sz="1400" baseline="0" dirty="0" smtClean="0"/>
                        <a:t> </a:t>
                      </a:r>
                      <a:endParaRPr lang="en-US" sz="1400" dirty="0" smtClean="0"/>
                    </a:p>
                  </a:txBody>
                  <a:tcPr marL="73025" marR="73025"/>
                </a:tc>
              </a:tr>
              <a:tr h="429364">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400" b="1" kern="1000" dirty="0" smtClean="0">
                          <a:effectLst/>
                        </a:rPr>
                        <a:t>Systems</a:t>
                      </a:r>
                      <a:r>
                        <a:rPr lang="en-CA" sz="1400" b="1" kern="1000" baseline="0" dirty="0" smtClean="0">
                          <a:effectLst/>
                        </a:rPr>
                        <a:t> Analyst</a:t>
                      </a:r>
                      <a:endParaRPr lang="en-US" sz="1400" b="1" kern="1000" dirty="0" smtClean="0">
                        <a:solidFill>
                          <a:srgbClr val="C60C30"/>
                        </a:solidFill>
                        <a:effectLst/>
                        <a:latin typeface="+mn-lt"/>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effectLst/>
                        </a:rPr>
                        <a:t>Design testing scenarios</a:t>
                      </a:r>
                      <a:r>
                        <a:rPr lang="en-US" sz="1400" kern="1200" baseline="0" dirty="0" smtClean="0">
                          <a:effectLst/>
                        </a:rPr>
                        <a:t> / </a:t>
                      </a:r>
                      <a:r>
                        <a:rPr lang="en-US" sz="1400" kern="1200" dirty="0" smtClean="0">
                          <a:effectLst/>
                        </a:rPr>
                        <a:t>Confirm</a:t>
                      </a:r>
                      <a:r>
                        <a:rPr lang="en-US" sz="1400" kern="1200" baseline="0" dirty="0" smtClean="0">
                          <a:effectLst/>
                        </a:rPr>
                        <a:t> migration testing</a:t>
                      </a:r>
                      <a:endParaRPr lang="en-US" sz="1400" kern="1200" dirty="0" smtClean="0">
                        <a:effectLst/>
                      </a:endParaRPr>
                    </a:p>
                  </a:txBody>
                  <a:tcPr marL="73025" marR="73025"/>
                </a:tc>
              </a:tr>
              <a:tr h="439004">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400" b="1" kern="1000" dirty="0" smtClean="0">
                          <a:solidFill>
                            <a:schemeClr val="dk1"/>
                          </a:solidFill>
                          <a:effectLst/>
                          <a:latin typeface="+mn-lt"/>
                          <a:ea typeface="+mn-ea"/>
                          <a:cs typeface="+mn-cs"/>
                        </a:rPr>
                        <a:t>Analyst</a:t>
                      </a:r>
                      <a:r>
                        <a:rPr lang="en-CA" sz="1400" b="1" kern="1000" baseline="0" dirty="0" smtClean="0">
                          <a:solidFill>
                            <a:schemeClr val="dk1"/>
                          </a:solidFill>
                          <a:effectLst/>
                          <a:latin typeface="+mn-lt"/>
                          <a:ea typeface="+mn-ea"/>
                          <a:cs typeface="+mn-cs"/>
                        </a:rPr>
                        <a:t> Programmer</a:t>
                      </a:r>
                      <a:endParaRPr lang="en-US" sz="1400" b="1" kern="1000" dirty="0" smtClean="0">
                        <a:solidFill>
                          <a:schemeClr val="dk1"/>
                        </a:solidFill>
                        <a:effectLst/>
                        <a:latin typeface="+mn-lt"/>
                        <a:ea typeface="+mn-ea"/>
                        <a:cs typeface="+mn-cs"/>
                      </a:endParaRPr>
                    </a:p>
                  </a:txBody>
                  <a:tcPr marL="73025" marR="73025">
                    <a:no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baseline="0" dirty="0" smtClean="0">
                          <a:solidFill>
                            <a:schemeClr val="dk1"/>
                          </a:solidFill>
                          <a:effectLst/>
                          <a:latin typeface="+mn-lt"/>
                          <a:ea typeface="+mn-ea"/>
                          <a:cs typeface="+mn-cs"/>
                        </a:rPr>
                        <a:t>Test case development / Testing and code searching </a:t>
                      </a:r>
                    </a:p>
                  </a:txBody>
                  <a:tcPr marL="73025" marR="73025">
                    <a:noFill/>
                  </a:tcPr>
                </a:tc>
              </a:tr>
              <a:tr h="429364">
                <a:tc>
                  <a:txBody>
                    <a:bodyPr/>
                    <a:lstStyle/>
                    <a:p>
                      <a:pPr marL="91440" marR="0" indent="0" algn="l">
                        <a:lnSpc>
                          <a:spcPts val="1500"/>
                        </a:lnSpc>
                        <a:spcBef>
                          <a:spcPts val="0"/>
                        </a:spcBef>
                        <a:spcAft>
                          <a:spcPts val="0"/>
                        </a:spcAft>
                        <a:tabLst>
                          <a:tab pos="228600" algn="l"/>
                        </a:tabLst>
                      </a:pPr>
                      <a:r>
                        <a:rPr lang="en-US" sz="1400" b="1" kern="1000" dirty="0" smtClean="0">
                          <a:solidFill>
                            <a:srgbClr val="C60C30"/>
                          </a:solidFill>
                          <a:effectLst/>
                          <a:latin typeface="Calibri"/>
                          <a:ea typeface="Times New Roman"/>
                          <a:cs typeface="Arial"/>
                        </a:rPr>
                        <a:t>Project Director</a:t>
                      </a:r>
                      <a:endParaRPr lang="en-US" sz="1400" b="1" kern="1000" dirty="0">
                        <a:solidFill>
                          <a:srgbClr val="C60C30"/>
                        </a:solidFill>
                        <a:effectLst/>
                        <a:latin typeface="Calibri"/>
                        <a:ea typeface="Times New Roman"/>
                        <a:cs typeface="Arial"/>
                      </a:endParaRPr>
                    </a:p>
                  </a:txBody>
                  <a:tcPr marL="73025" marR="73025">
                    <a:solidFill>
                      <a:schemeClr val="accent2">
                        <a:lumMod val="20000"/>
                        <a:lumOff val="80000"/>
                      </a:schemeClr>
                    </a:solid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independent and objective oversight of future performance</a:t>
                      </a: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liaison with RGP’s Global Center or Expertise when needed</a:t>
                      </a:r>
                    </a:p>
                  </a:txBody>
                  <a:tcPr marL="73025" marR="73025">
                    <a:solidFill>
                      <a:schemeClr val="accent2">
                        <a:lumMod val="20000"/>
                        <a:lumOff val="80000"/>
                      </a:schemeClr>
                    </a:solidFill>
                  </a:tcPr>
                </a:tc>
              </a:tr>
            </a:tbl>
          </a:graphicData>
        </a:graphic>
      </p:graphicFrame>
      <p:pic>
        <p:nvPicPr>
          <p:cNvPr id="2" name="Picture 1"/>
          <p:cNvPicPr>
            <a:picLocks noChangeAspect="1"/>
          </p:cNvPicPr>
          <p:nvPr/>
        </p:nvPicPr>
        <p:blipFill>
          <a:blip r:embed="rId3"/>
          <a:stretch>
            <a:fillRect/>
          </a:stretch>
        </p:blipFill>
        <p:spPr>
          <a:xfrm>
            <a:off x="4961889" y="816600"/>
            <a:ext cx="1065193" cy="293379"/>
          </a:xfrm>
          <a:prstGeom prst="rect">
            <a:avLst/>
          </a:prstGeom>
        </p:spPr>
      </p:pic>
      <p:pic>
        <p:nvPicPr>
          <p:cNvPr id="22" name="Picture 21"/>
          <p:cNvPicPr>
            <a:picLocks noChangeAspect="1"/>
          </p:cNvPicPr>
          <p:nvPr/>
        </p:nvPicPr>
        <p:blipFill>
          <a:blip r:embed="rId3"/>
          <a:stretch>
            <a:fillRect/>
          </a:stretch>
        </p:blipFill>
        <p:spPr>
          <a:xfrm>
            <a:off x="4974589" y="2264837"/>
            <a:ext cx="1065193" cy="293379"/>
          </a:xfrm>
          <a:prstGeom prst="rect">
            <a:avLst/>
          </a:prstGeom>
        </p:spPr>
      </p:pic>
      <p:sp>
        <p:nvSpPr>
          <p:cNvPr id="27" name="Rectangle 26"/>
          <p:cNvSpPr/>
          <p:nvPr/>
        </p:nvSpPr>
        <p:spPr>
          <a:xfrm>
            <a:off x="2197222" y="3039080"/>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Analyst Programmer</a:t>
            </a:r>
          </a:p>
        </p:txBody>
      </p:sp>
      <p:cxnSp>
        <p:nvCxnSpPr>
          <p:cNvPr id="41" name="Elbow Connector 40"/>
          <p:cNvCxnSpPr>
            <a:stCxn id="27" idx="0"/>
            <a:endCxn id="38" idx="2"/>
          </p:cNvCxnSpPr>
          <p:nvPr/>
        </p:nvCxnSpPr>
        <p:spPr>
          <a:xfrm rot="5400000" flipH="1" flipV="1">
            <a:off x="2944858" y="2548478"/>
            <a:ext cx="292950" cy="688254"/>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Elbow Connector 55"/>
          <p:cNvCxnSpPr>
            <a:stCxn id="38" idx="0"/>
            <a:endCxn id="36" idx="2"/>
          </p:cNvCxnSpPr>
          <p:nvPr/>
        </p:nvCxnSpPr>
        <p:spPr>
          <a:xfrm rot="5400000" flipH="1" flipV="1">
            <a:off x="3333424" y="2194284"/>
            <a:ext cx="204073" cy="1"/>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0631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Project Schedule</a:t>
            </a:r>
            <a:endParaRPr lang="en-US" dirty="0"/>
          </a:p>
        </p:txBody>
      </p:sp>
    </p:spTree>
    <p:extLst>
      <p:ext uri="{BB962C8B-B14F-4D97-AF65-F5344CB8AC3E}">
        <p14:creationId xmlns:p14="http://schemas.microsoft.com/office/powerpoint/2010/main" val="17140758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57600" y="18902"/>
            <a:ext cx="5476875" cy="385762"/>
          </a:xfrm>
        </p:spPr>
        <p:txBody>
          <a:bodyPr/>
          <a:lstStyle/>
          <a:p>
            <a:r>
              <a:rPr lang="en-US" sz="2000" dirty="0" smtClean="0"/>
              <a:t>PROJECT SCHEDULE</a:t>
            </a:r>
            <a:endParaRPr lang="en-US" sz="2000" dirty="0"/>
          </a:p>
        </p:txBody>
      </p:sp>
      <p:sp>
        <p:nvSpPr>
          <p:cNvPr id="5" name="Rectangle 4"/>
          <p:cNvSpPr/>
          <p:nvPr/>
        </p:nvSpPr>
        <p:spPr>
          <a:xfrm>
            <a:off x="966978" y="3854155"/>
            <a:ext cx="7279714" cy="1815882"/>
          </a:xfrm>
          <a:prstGeom prst="rect">
            <a:avLst/>
          </a:prstGeom>
          <a:noFill/>
        </p:spPr>
        <p:txBody>
          <a:bodyPr wrap="square">
            <a:spAutoFit/>
          </a:bodyPr>
          <a:lstStyle/>
          <a:p>
            <a:pPr marL="285750" indent="-285750">
              <a:buClr>
                <a:srgbClr val="C00000"/>
              </a:buClr>
              <a:buFont typeface="Arial"/>
              <a:buChar char="•"/>
            </a:pPr>
            <a:r>
              <a:rPr lang="en-US" sz="1600" dirty="0" smtClean="0"/>
              <a:t>Propose to complete project in </a:t>
            </a:r>
            <a:r>
              <a:rPr lang="en-US" sz="1600" dirty="0"/>
              <a:t>16 </a:t>
            </a:r>
            <a:r>
              <a:rPr lang="en-US" sz="1600" dirty="0" smtClean="0"/>
              <a:t>weeks timeframe </a:t>
            </a:r>
          </a:p>
          <a:p>
            <a:pPr marL="285750" indent="-285750">
              <a:buClr>
                <a:srgbClr val="C00000"/>
              </a:buClr>
              <a:buFont typeface="Arial"/>
              <a:buChar char="•"/>
            </a:pPr>
            <a:r>
              <a:rPr lang="en-US" sz="1600" dirty="0" smtClean="0"/>
              <a:t>Estimated hours for:</a:t>
            </a:r>
          </a:p>
          <a:p>
            <a:pPr marL="766949" lvl="1" indent="-285750">
              <a:buClr>
                <a:srgbClr val="C00000"/>
              </a:buClr>
              <a:buFont typeface="Courier New"/>
              <a:buChar char="o"/>
            </a:pPr>
            <a:r>
              <a:rPr lang="en-US" sz="1600" b="1" dirty="0" smtClean="0"/>
              <a:t>Project Manager </a:t>
            </a:r>
            <a:r>
              <a:rPr lang="en-US" sz="1600" dirty="0" smtClean="0"/>
              <a:t>		</a:t>
            </a:r>
            <a:r>
              <a:rPr lang="en-US" sz="1600" dirty="0" smtClean="0">
                <a:solidFill>
                  <a:schemeClr val="tx2">
                    <a:lumMod val="75000"/>
                  </a:schemeClr>
                </a:solidFill>
              </a:rPr>
              <a:t>TBC </a:t>
            </a:r>
            <a:r>
              <a:rPr lang="en-US" sz="1600" dirty="0" smtClean="0"/>
              <a:t>Hours	</a:t>
            </a:r>
          </a:p>
          <a:p>
            <a:pPr marL="766949" lvl="1" indent="-285750">
              <a:buClr>
                <a:srgbClr val="C00000"/>
              </a:buClr>
              <a:buFont typeface="Courier New"/>
              <a:buChar char="o"/>
            </a:pPr>
            <a:r>
              <a:rPr lang="en-US" sz="1600" b="1" dirty="0" smtClean="0"/>
              <a:t>Technical Architect</a:t>
            </a:r>
            <a:r>
              <a:rPr lang="en-US" sz="1600" dirty="0" smtClean="0"/>
              <a:t>		</a:t>
            </a:r>
            <a:r>
              <a:rPr lang="en-US" sz="1600" dirty="0" smtClean="0">
                <a:solidFill>
                  <a:schemeClr val="tx2">
                    <a:lumMod val="75000"/>
                  </a:schemeClr>
                </a:solidFill>
              </a:rPr>
              <a:t>TBC</a:t>
            </a:r>
            <a:r>
              <a:rPr lang="en-US" sz="1600" dirty="0" smtClean="0"/>
              <a:t> Hours	</a:t>
            </a:r>
          </a:p>
          <a:p>
            <a:pPr marL="766949" lvl="1" indent="-285750">
              <a:buClr>
                <a:srgbClr val="C00000"/>
              </a:buClr>
              <a:buFont typeface="Courier New"/>
              <a:buChar char="o"/>
            </a:pPr>
            <a:r>
              <a:rPr lang="en-US" sz="1600" b="1" dirty="0" smtClean="0"/>
              <a:t>Systems Analyst</a:t>
            </a:r>
            <a:r>
              <a:rPr lang="en-US" sz="1600" dirty="0" smtClean="0"/>
              <a:t>		</a:t>
            </a:r>
            <a:r>
              <a:rPr lang="en-US" sz="1600" dirty="0" smtClean="0">
                <a:solidFill>
                  <a:schemeClr val="tx2">
                    <a:lumMod val="75000"/>
                  </a:schemeClr>
                </a:solidFill>
              </a:rPr>
              <a:t>TBC</a:t>
            </a:r>
            <a:r>
              <a:rPr lang="en-US" sz="1600" dirty="0" smtClean="0"/>
              <a:t> Hours	</a:t>
            </a:r>
          </a:p>
          <a:p>
            <a:pPr marL="766949" lvl="1" indent="-285750">
              <a:buClr>
                <a:srgbClr val="C00000"/>
              </a:buClr>
              <a:buFont typeface="Courier New"/>
              <a:buChar char="o"/>
            </a:pPr>
            <a:r>
              <a:rPr lang="en-US" sz="1600" b="1" dirty="0" smtClean="0"/>
              <a:t>Analyst Programmer		</a:t>
            </a:r>
            <a:r>
              <a:rPr lang="en-US" sz="1600" dirty="0" smtClean="0">
                <a:solidFill>
                  <a:schemeClr val="tx2">
                    <a:lumMod val="75000"/>
                  </a:schemeClr>
                </a:solidFill>
              </a:rPr>
              <a:t>TBC</a:t>
            </a:r>
            <a:r>
              <a:rPr lang="en-US" sz="1600" dirty="0" smtClean="0"/>
              <a:t> Hours</a:t>
            </a:r>
            <a:r>
              <a:rPr lang="en-US" sz="1600" dirty="0"/>
              <a:t>	</a:t>
            </a:r>
            <a:endParaRPr lang="en-US" sz="1600" dirty="0" smtClean="0"/>
          </a:p>
          <a:p>
            <a:pPr marL="766949" lvl="1" indent="-285750">
              <a:buClr>
                <a:srgbClr val="C00000"/>
              </a:buClr>
              <a:buFont typeface="Courier New"/>
              <a:buChar char="o"/>
            </a:pPr>
            <a:r>
              <a:rPr lang="en-US" sz="1600" b="1" dirty="0" smtClean="0"/>
              <a:t>Project Director </a:t>
            </a:r>
            <a:r>
              <a:rPr lang="en-US" sz="1600" dirty="0" smtClean="0"/>
              <a:t>		</a:t>
            </a:r>
            <a:r>
              <a:rPr lang="en-US" sz="1600" dirty="0" smtClean="0">
                <a:solidFill>
                  <a:schemeClr val="tx2">
                    <a:lumMod val="75000"/>
                  </a:schemeClr>
                </a:solidFill>
              </a:rPr>
              <a:t>TBC</a:t>
            </a:r>
            <a:r>
              <a:rPr lang="en-US" sz="1600" dirty="0" smtClean="0"/>
              <a:t> </a:t>
            </a:r>
            <a:r>
              <a:rPr lang="en-US" sz="1600" dirty="0"/>
              <a:t>Hours</a:t>
            </a:r>
            <a:r>
              <a:rPr lang="en-US" sz="1600" dirty="0" smtClean="0"/>
              <a:t>	</a:t>
            </a:r>
          </a:p>
        </p:txBody>
      </p:sp>
      <p:sp>
        <p:nvSpPr>
          <p:cNvPr id="49" name="Rectangle 48"/>
          <p:cNvSpPr/>
          <p:nvPr/>
        </p:nvSpPr>
        <p:spPr>
          <a:xfrm>
            <a:off x="1095285" y="5799247"/>
            <a:ext cx="7023101" cy="523220"/>
          </a:xfrm>
          <a:prstGeom prst="rect">
            <a:avLst/>
          </a:prstGeom>
        </p:spPr>
        <p:txBody>
          <a:bodyPr wrap="square">
            <a:spAutoFit/>
          </a:bodyPr>
          <a:lstStyle/>
          <a:p>
            <a:pPr algn="just"/>
            <a:r>
              <a:rPr lang="en-US" sz="1400" dirty="0"/>
              <a:t>The total hours presented are ceiling </a:t>
            </a:r>
            <a:r>
              <a:rPr lang="en-US" sz="1400" dirty="0" smtClean="0"/>
              <a:t>hours; Consultant </a:t>
            </a:r>
            <a:r>
              <a:rPr lang="en-US" sz="1400" dirty="0"/>
              <a:t>fee is based on Consultants’ actual billing hours that would not exceed this ceiling.</a:t>
            </a:r>
          </a:p>
        </p:txBody>
      </p:sp>
      <p:sp>
        <p:nvSpPr>
          <p:cNvPr id="2" name="TextBox 1"/>
          <p:cNvSpPr txBox="1"/>
          <p:nvPr/>
        </p:nvSpPr>
        <p:spPr>
          <a:xfrm>
            <a:off x="470647" y="2246039"/>
            <a:ext cx="8057833" cy="384721"/>
          </a:xfrm>
          <a:prstGeom prst="rect">
            <a:avLst/>
          </a:prstGeom>
          <a:noFill/>
        </p:spPr>
        <p:txBody>
          <a:bodyPr wrap="square" rtlCol="0">
            <a:spAutoFit/>
          </a:bodyPr>
          <a:lstStyle/>
          <a:p>
            <a:pPr algn="ctr"/>
            <a:r>
              <a:rPr lang="en-US" dirty="0" smtClean="0"/>
              <a:t>Program Schedule to be Proposed after Impact Analysis</a:t>
            </a:r>
            <a:endParaRPr lang="en-US" dirty="0"/>
          </a:p>
        </p:txBody>
      </p:sp>
    </p:spTree>
    <p:extLst>
      <p:ext uri="{BB962C8B-B14F-4D97-AF65-F5344CB8AC3E}">
        <p14:creationId xmlns:p14="http://schemas.microsoft.com/office/powerpoint/2010/main" val="38398833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Conclusions</a:t>
            </a:r>
            <a:endParaRPr lang="en-US" dirty="0"/>
          </a:p>
        </p:txBody>
      </p:sp>
    </p:spTree>
    <p:extLst>
      <p:ext uri="{BB962C8B-B14F-4D97-AF65-F5344CB8AC3E}">
        <p14:creationId xmlns:p14="http://schemas.microsoft.com/office/powerpoint/2010/main" val="35973829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RGP’S CAPABILITIES</a:t>
            </a:r>
          </a:p>
        </p:txBody>
      </p:sp>
      <p:sp>
        <p:nvSpPr>
          <p:cNvPr id="25" name="Rectangle 24"/>
          <p:cNvSpPr/>
          <p:nvPr/>
        </p:nvSpPr>
        <p:spPr>
          <a:xfrm>
            <a:off x="431540" y="476672"/>
            <a:ext cx="8244916" cy="307777"/>
          </a:xfrm>
          <a:prstGeom prst="rect">
            <a:avLst/>
          </a:prstGeom>
        </p:spPr>
        <p:txBody>
          <a:bodyPr wrap="square">
            <a:spAutoFit/>
          </a:bodyPr>
          <a:lstStyle/>
          <a:p>
            <a:pPr algn="just">
              <a:lnSpc>
                <a:spcPts val="1700"/>
              </a:lnSpc>
              <a:spcAft>
                <a:spcPts val="600"/>
              </a:spcAft>
            </a:pPr>
            <a:endParaRPr lang="en-US" sz="1400" dirty="0">
              <a:solidFill>
                <a:srgbClr val="000000"/>
              </a:solidFill>
            </a:endParaRPr>
          </a:p>
        </p:txBody>
      </p:sp>
      <p:sp>
        <p:nvSpPr>
          <p:cNvPr id="2" name="Rectangle 1"/>
          <p:cNvSpPr/>
          <p:nvPr/>
        </p:nvSpPr>
        <p:spPr>
          <a:xfrm>
            <a:off x="395536" y="548680"/>
            <a:ext cx="8352928" cy="4478149"/>
          </a:xfrm>
          <a:prstGeom prst="rect">
            <a:avLst/>
          </a:prstGeom>
        </p:spPr>
        <p:txBody>
          <a:bodyPr wrap="square">
            <a:spAutoFit/>
          </a:bodyPr>
          <a:lstStyle/>
          <a:p>
            <a:pPr marL="342900" indent="-342900" algn="just">
              <a:spcBef>
                <a:spcPts val="1800"/>
              </a:spcBef>
              <a:buClr>
                <a:srgbClr val="C60C30"/>
              </a:buClr>
              <a:buFont typeface="Wingdings" charset="2"/>
              <a:buChar char="ü"/>
            </a:pPr>
            <a:r>
              <a:rPr lang="en-US" sz="2000" b="1" dirty="0" smtClean="0">
                <a:solidFill>
                  <a:srgbClr val="C60C30"/>
                </a:solidFill>
              </a:rPr>
              <a:t>Our </a:t>
            </a:r>
            <a:r>
              <a:rPr lang="en-US" sz="2000" b="1" dirty="0">
                <a:solidFill>
                  <a:srgbClr val="C60C30"/>
                </a:solidFill>
              </a:rPr>
              <a:t>A</a:t>
            </a:r>
            <a:r>
              <a:rPr lang="en-US" sz="2000" b="1" dirty="0" smtClean="0">
                <a:solidFill>
                  <a:srgbClr val="C60C30"/>
                </a:solidFill>
              </a:rPr>
              <a:t>pproach </a:t>
            </a:r>
            <a:r>
              <a:rPr lang="en-US" sz="2000" b="1" dirty="0">
                <a:solidFill>
                  <a:srgbClr val="C60C30"/>
                </a:solidFill>
              </a:rPr>
              <a:t>and </a:t>
            </a:r>
            <a:r>
              <a:rPr lang="en-US" sz="2000" b="1" dirty="0" smtClean="0">
                <a:solidFill>
                  <a:srgbClr val="C60C30"/>
                </a:solidFill>
              </a:rPr>
              <a:t>Methodology tailored </a:t>
            </a:r>
            <a:r>
              <a:rPr lang="en-US" sz="2000" b="1" dirty="0">
                <a:solidFill>
                  <a:srgbClr val="C60C30"/>
                </a:solidFill>
              </a:rPr>
              <a:t>to </a:t>
            </a:r>
            <a:r>
              <a:rPr lang="en-US" sz="2000" b="1" dirty="0" smtClean="0">
                <a:solidFill>
                  <a:srgbClr val="C60C30"/>
                </a:solidFill>
              </a:rPr>
              <a:t>Cathay Pacific </a:t>
            </a:r>
            <a:r>
              <a:rPr lang="en-US" sz="2000" b="1" dirty="0">
                <a:solidFill>
                  <a:srgbClr val="C60C30"/>
                </a:solidFill>
              </a:rPr>
              <a:t>specific needs. </a:t>
            </a:r>
            <a:r>
              <a:rPr lang="en-US" sz="1600" dirty="0" smtClean="0"/>
              <a:t>Our </a:t>
            </a:r>
            <a:r>
              <a:rPr lang="en-US" sz="1600" dirty="0"/>
              <a:t>expertise lie not in implementing a single pre</a:t>
            </a:r>
            <a:r>
              <a:rPr lang="en-US" sz="1600" dirty="0" smtClean="0"/>
              <a:t>-determined </a:t>
            </a:r>
            <a:r>
              <a:rPr lang="en-US" sz="1600" dirty="0"/>
              <a:t>formula, but in collaborating with </a:t>
            </a:r>
            <a:r>
              <a:rPr lang="en-US" sz="1600" dirty="0" smtClean="0"/>
              <a:t>Cathay Pacific to </a:t>
            </a:r>
            <a:r>
              <a:rPr lang="en-US" sz="1600" dirty="0"/>
              <a:t>truly understand </a:t>
            </a:r>
            <a:r>
              <a:rPr lang="en-US" sz="1600" dirty="0" smtClean="0"/>
              <a:t>the needs </a:t>
            </a:r>
            <a:r>
              <a:rPr lang="en-US" sz="1600" dirty="0"/>
              <a:t>and ensure we reach alignment on the identification of needs and approach for successfully meeting them together. </a:t>
            </a:r>
            <a:endParaRPr lang="en-US" sz="1600" dirty="0" smtClean="0"/>
          </a:p>
          <a:p>
            <a:pPr marL="342900" indent="-342900" algn="just">
              <a:spcBef>
                <a:spcPts val="1800"/>
              </a:spcBef>
              <a:buClr>
                <a:srgbClr val="C60C30"/>
              </a:buClr>
              <a:buFont typeface="Wingdings" charset="2"/>
              <a:buChar char="ü"/>
            </a:pPr>
            <a:r>
              <a:rPr lang="en-US" sz="2000" b="1" dirty="0" smtClean="0">
                <a:solidFill>
                  <a:srgbClr val="C60C30"/>
                </a:solidFill>
              </a:rPr>
              <a:t>Unbiased Opinion. </a:t>
            </a:r>
            <a:r>
              <a:rPr lang="en-US" sz="1600" dirty="0" smtClean="0"/>
              <a:t>RGP </a:t>
            </a:r>
            <a:r>
              <a:rPr lang="en-US" sz="1600" dirty="0"/>
              <a:t>is hardware and software agnostic – we are unbiased and objective when evaluating a client’s needs in relation to a system’s strength. </a:t>
            </a:r>
            <a:endParaRPr lang="en-US" sz="1600" dirty="0" smtClean="0"/>
          </a:p>
          <a:p>
            <a:pPr marL="342900" indent="-342900" algn="just">
              <a:spcBef>
                <a:spcPts val="1800"/>
              </a:spcBef>
              <a:buClr>
                <a:srgbClr val="C60C30"/>
              </a:buClr>
              <a:buFont typeface="Wingdings" charset="2"/>
              <a:buChar char="ü"/>
            </a:pPr>
            <a:r>
              <a:rPr lang="en-US" sz="2000" b="1" dirty="0" smtClean="0">
                <a:solidFill>
                  <a:srgbClr val="C60C30"/>
                </a:solidFill>
              </a:rPr>
              <a:t>Change </a:t>
            </a:r>
            <a:r>
              <a:rPr lang="en-US" sz="2000" b="1" dirty="0">
                <a:solidFill>
                  <a:srgbClr val="C60C30"/>
                </a:solidFill>
              </a:rPr>
              <a:t>Management. </a:t>
            </a:r>
            <a:r>
              <a:rPr lang="en-US" sz="1600" dirty="0"/>
              <a:t>Engraved as part of our overall project management capabilities, change management is a key aspect of our deliverables in which our Consultants are engaged in on-going stakeholder communication, help design and execute training and communication plans, and enable changes to be sustainable within the </a:t>
            </a:r>
            <a:r>
              <a:rPr lang="en-US" sz="1600" dirty="0" smtClean="0"/>
              <a:t>organization.</a:t>
            </a:r>
            <a:endParaRPr lang="en-US" sz="1600" dirty="0"/>
          </a:p>
          <a:p>
            <a:pPr marL="342900" indent="-342900" algn="just">
              <a:spcBef>
                <a:spcPts val="1800"/>
              </a:spcBef>
              <a:buClr>
                <a:srgbClr val="C60C30"/>
              </a:buClr>
              <a:buFont typeface="Wingdings" charset="2"/>
              <a:buChar char="ü"/>
            </a:pPr>
            <a:r>
              <a:rPr lang="en-US" sz="2000" b="1" dirty="0" smtClean="0">
                <a:solidFill>
                  <a:srgbClr val="C60C30"/>
                </a:solidFill>
              </a:rPr>
              <a:t>RGP </a:t>
            </a:r>
            <a:r>
              <a:rPr lang="en-US" sz="2000" b="1" dirty="0">
                <a:solidFill>
                  <a:srgbClr val="C60C30"/>
                </a:solidFill>
              </a:rPr>
              <a:t>Consultants and Client Service Team</a:t>
            </a:r>
            <a:r>
              <a:rPr lang="en-US" sz="2000" dirty="0">
                <a:solidFill>
                  <a:srgbClr val="C60C30"/>
                </a:solidFill>
              </a:rPr>
              <a:t>. </a:t>
            </a:r>
            <a:r>
              <a:rPr lang="en-US" sz="1600" dirty="0"/>
              <a:t>Our Information Management practice is comprised primarily of </a:t>
            </a:r>
            <a:r>
              <a:rPr lang="en-US" sz="1600" dirty="0" smtClean="0"/>
              <a:t>IT and business professionals that </a:t>
            </a:r>
            <a:r>
              <a:rPr lang="en-US" sz="1600" dirty="0"/>
              <a:t>have both technical and functional </a:t>
            </a:r>
            <a:r>
              <a:rPr lang="en-US" sz="1600" dirty="0" smtClean="0"/>
              <a:t>skills. Our CX </a:t>
            </a:r>
            <a:r>
              <a:rPr lang="en-US" sz="1600" dirty="0"/>
              <a:t>Client Service representative remains committed throughout the engagement at no additional cost</a:t>
            </a:r>
            <a:r>
              <a:rPr lang="en-US" sz="1600" dirty="0" smtClean="0"/>
              <a:t>.</a:t>
            </a:r>
            <a:endParaRPr lang="en-US" sz="1600" dirty="0"/>
          </a:p>
        </p:txBody>
      </p:sp>
    </p:spTree>
    <p:extLst>
      <p:ext uri="{BB962C8B-B14F-4D97-AF65-F5344CB8AC3E}">
        <p14:creationId xmlns:p14="http://schemas.microsoft.com/office/powerpoint/2010/main" val="28035035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a:grpSpLocks noChangeAspect="1"/>
          </p:cNvGrpSpPr>
          <p:nvPr/>
        </p:nvGrpSpPr>
        <p:grpSpPr>
          <a:xfrm>
            <a:off x="1076167" y="2071213"/>
            <a:ext cx="6991666" cy="4104456"/>
            <a:chOff x="0" y="0"/>
            <a:chExt cx="6047105" cy="3548380"/>
          </a:xfrm>
        </p:grpSpPr>
        <p:pic>
          <p:nvPicPr>
            <p:cNvPr id="22" name="Picture 2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047105" cy="3548380"/>
            </a:xfrm>
            <a:prstGeom prst="rect">
              <a:avLst/>
            </a:prstGeom>
            <a:noFill/>
          </p:spPr>
        </p:pic>
        <p:sp>
          <p:nvSpPr>
            <p:cNvPr id="30" name="Oval 29"/>
            <p:cNvSpPr/>
            <p:nvPr/>
          </p:nvSpPr>
          <p:spPr>
            <a:xfrm>
              <a:off x="112040" y="1261486"/>
              <a:ext cx="1116848" cy="1063037"/>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41" name="Rectangle 40"/>
            <p:cNvSpPr/>
            <p:nvPr/>
          </p:nvSpPr>
          <p:spPr>
            <a:xfrm>
              <a:off x="222408" y="1545857"/>
              <a:ext cx="862627" cy="49357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algn="ctr">
                <a:spcBef>
                  <a:spcPts val="0"/>
                </a:spcBef>
                <a:spcAft>
                  <a:spcPts val="0"/>
                </a:spcAft>
              </a:pPr>
              <a:r>
                <a:rPr lang="en-US" sz="1800" kern="1200" dirty="0" smtClean="0">
                  <a:ln w="9525" cap="flat" cmpd="sng" algn="ctr">
                    <a:solidFill>
                      <a:srgbClr val="000000"/>
                    </a:solidFill>
                    <a:prstDash val="solid"/>
                    <a:round/>
                  </a:ln>
                  <a:solidFill>
                    <a:srgbClr val="000000"/>
                  </a:solidFill>
                  <a:effectLst/>
                  <a:ea typeface="PMingLiU"/>
                  <a:cs typeface="Times New Roman"/>
                </a:rPr>
                <a:t>CX</a:t>
              </a:r>
              <a:endParaRPr lang="en-US" sz="1200" dirty="0">
                <a:effectLst/>
                <a:latin typeface="Times New Roman"/>
                <a:ea typeface="PMingLiU"/>
              </a:endParaRPr>
            </a:p>
          </p:txBody>
        </p:sp>
      </p:grpSp>
      <p:sp>
        <p:nvSpPr>
          <p:cNvPr id="4" name="Rectangle 7"/>
          <p:cNvSpPr>
            <a:spLocks noChangeArrowheads="1"/>
          </p:cNvSpPr>
          <p:nvPr/>
        </p:nvSpPr>
        <p:spPr bwMode="auto">
          <a:xfrm>
            <a:off x="359532" y="589482"/>
            <a:ext cx="842493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alibri" pitchFamily="34" charset="0"/>
                <a:ea typeface="MS Mincho" pitchFamily="49" charset="-128"/>
                <a:cs typeface="Times New Roman" pitchFamily="18" charset="0"/>
              </a:rPr>
              <a:t>All CX engagements will be executed under the management and support of a dedicated Engagement Team.  The RGP Engagement Team is comprised of our Client Service Team and our Delivery Team, supported by our Centers of Expertise. </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Text Placeholder 6"/>
          <p:cNvSpPr>
            <a:spLocks noGrp="1"/>
          </p:cNvSpPr>
          <p:nvPr>
            <p:ph type="body" sz="quarter" idx="10"/>
          </p:nvPr>
        </p:nvSpPr>
        <p:spPr/>
        <p:txBody>
          <a:bodyPr/>
          <a:lstStyle/>
          <a:p>
            <a:r>
              <a:rPr lang="en-US" dirty="0" smtClean="0"/>
              <a:t>ENGAGEMENT MANAGEMENT OVERVIEW</a:t>
            </a:r>
            <a:endParaRPr lang="en-US" dirty="0"/>
          </a:p>
        </p:txBody>
      </p:sp>
    </p:spTree>
    <p:extLst>
      <p:ext uri="{BB962C8B-B14F-4D97-AF65-F5344CB8AC3E}">
        <p14:creationId xmlns:p14="http://schemas.microsoft.com/office/powerpoint/2010/main" val="21302534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CLIENT SERVICE TEAM</a:t>
            </a:r>
            <a:endParaRPr lang="en-US" dirty="0"/>
          </a:p>
        </p:txBody>
      </p:sp>
      <p:sp>
        <p:nvSpPr>
          <p:cNvPr id="2" name="Rectangle 1"/>
          <p:cNvSpPr/>
          <p:nvPr/>
        </p:nvSpPr>
        <p:spPr>
          <a:xfrm>
            <a:off x="1979712" y="476672"/>
            <a:ext cx="6912768" cy="3108544"/>
          </a:xfrm>
          <a:prstGeom prst="rect">
            <a:avLst/>
          </a:prstGeom>
        </p:spPr>
        <p:txBody>
          <a:bodyPr wrap="square">
            <a:spAutoFit/>
          </a:bodyPr>
          <a:lstStyle/>
          <a:p>
            <a:r>
              <a:rPr lang="en-US" sz="1400" b="1" dirty="0">
                <a:solidFill>
                  <a:srgbClr val="C60C30"/>
                </a:solidFill>
              </a:rPr>
              <a:t>AARON LEE – DIRECTOR INFORMATION MANAGEMENT, HONG KONG</a:t>
            </a:r>
          </a:p>
          <a:p>
            <a:r>
              <a:rPr lang="en-US" sz="1400" b="1" dirty="0">
                <a:solidFill>
                  <a:srgbClr val="C60C30"/>
                </a:solidFill>
              </a:rPr>
              <a:t>Hong Kong</a:t>
            </a:r>
          </a:p>
          <a:p>
            <a:pPr algn="just"/>
            <a:r>
              <a:rPr lang="en-US" sz="1400" dirty="0"/>
              <a:t>Aaron has more than 18 years of experience in IT, specializing in managing consulting services and enterprise system solutions implementation. He came to RGP from Atos Hong Kong where he was most recently the General Manager of Consulting and System Integration, after heading up Atos' Technical Consulting for a couple of years. Before Atos, Aaron ran consulting services for Fusion System, served as Technology Specialist Lead at Microsoft Hong Kong, and served as a Senior Consultant at Sybase. Aaron holds a Bachelor's degree with Honors in Information Systems from Staffordshire University (UK). Aaron's domain expertise includes business process re-engineering, IT strategic planning and enterprise solution implementation. He is also a pioneer in exploring e-business and e-government solutions, fostering strategic alliances with technology vendors throughout Asia Pacific. </a:t>
            </a:r>
            <a:r>
              <a:rPr lang="en-US" sz="1400" b="1" dirty="0"/>
              <a:t>Aaron will be the central point of contact and service for </a:t>
            </a:r>
            <a:r>
              <a:rPr lang="en-US" sz="1400" b="1" dirty="0" smtClean="0"/>
              <a:t>CX, </a:t>
            </a:r>
            <a:r>
              <a:rPr lang="en-US" sz="1400" b="1" dirty="0"/>
              <a:t>responsible for monitoring the progress of the project and Consultant performance.</a:t>
            </a:r>
          </a:p>
        </p:txBody>
      </p:sp>
      <p:sp>
        <p:nvSpPr>
          <p:cNvPr id="3" name="Rectangle 2"/>
          <p:cNvSpPr/>
          <p:nvPr/>
        </p:nvSpPr>
        <p:spPr>
          <a:xfrm>
            <a:off x="1979712" y="3775680"/>
            <a:ext cx="6912768" cy="2677656"/>
          </a:xfrm>
          <a:prstGeom prst="rect">
            <a:avLst/>
          </a:prstGeom>
        </p:spPr>
        <p:txBody>
          <a:bodyPr wrap="square">
            <a:spAutoFit/>
          </a:bodyPr>
          <a:lstStyle/>
          <a:p>
            <a:pPr algn="just"/>
            <a:r>
              <a:rPr lang="en-US" sz="1400" b="1" dirty="0">
                <a:solidFill>
                  <a:srgbClr val="C60C30"/>
                </a:solidFill>
              </a:rPr>
              <a:t>ELAINE CHEUNG – DIRECTOR FINANCE &amp; ACCOUNTING / RISK &amp; COMPLIANCES</a:t>
            </a:r>
          </a:p>
          <a:p>
            <a:pPr algn="just"/>
            <a:r>
              <a:rPr lang="en-US" sz="1400" b="1" dirty="0">
                <a:solidFill>
                  <a:srgbClr val="C60C30"/>
                </a:solidFill>
              </a:rPr>
              <a:t>Hong Kong</a:t>
            </a:r>
          </a:p>
          <a:p>
            <a:pPr algn="just"/>
            <a:r>
              <a:rPr lang="en-US" sz="1400" dirty="0"/>
              <a:t>Elaine is a qualified accountant with professional and commercial experience in both Hong Kong and Australia. She came to RGP from Ernst &amp; Young where she spent almost 5 years in her last position as Senior Manager in Transactions Advisory Services, responsible for insolvency, restructuring, forensic investigation and corporate finance initiatives. Prior to E&amp;Y, Elaine had worked for several professional and corporate advisory services firms on a variety of analytical reviews on financial statements, strategic diagnostic reviews, insolvent administrations, forensic investigations and corporate restructuring. Elaine holds a Bachelor degree in Economics (majoring in Accounting &amp; Economics) from the University of New South Wales, Australia. She is also a qualified CPA, Insolvency Practitioner in Australia and is a holder of Specialist Designation in Restructuring &amp; Insolvency.</a:t>
            </a:r>
          </a:p>
        </p:txBody>
      </p:sp>
      <p:pic>
        <p:nvPicPr>
          <p:cNvPr id="9" name="Picture 8"/>
          <p:cNvPicPr>
            <a:picLocks noChangeAspect="1"/>
          </p:cNvPicPr>
          <p:nvPr/>
        </p:nvPicPr>
        <p:blipFill>
          <a:blip r:embed="rId3"/>
          <a:stretch>
            <a:fillRect/>
          </a:stretch>
        </p:blipFill>
        <p:spPr>
          <a:xfrm>
            <a:off x="395536" y="583704"/>
            <a:ext cx="1460500" cy="1981200"/>
          </a:xfrm>
          <a:prstGeom prst="rect">
            <a:avLst/>
          </a:prstGeom>
        </p:spPr>
      </p:pic>
      <p:pic>
        <p:nvPicPr>
          <p:cNvPr id="10" name="Picture 9"/>
          <p:cNvPicPr>
            <a:picLocks noChangeAspect="1"/>
          </p:cNvPicPr>
          <p:nvPr/>
        </p:nvPicPr>
        <p:blipFill>
          <a:blip r:embed="rId4"/>
          <a:stretch>
            <a:fillRect/>
          </a:stretch>
        </p:blipFill>
        <p:spPr>
          <a:xfrm>
            <a:off x="395536" y="3861048"/>
            <a:ext cx="1358900" cy="1625600"/>
          </a:xfrm>
          <a:prstGeom prst="rect">
            <a:avLst/>
          </a:prstGeom>
        </p:spPr>
      </p:pic>
    </p:spTree>
    <p:extLst>
      <p:ext uri="{BB962C8B-B14F-4D97-AF65-F5344CB8AC3E}">
        <p14:creationId xmlns:p14="http://schemas.microsoft.com/office/powerpoint/2010/main" val="2052382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RGP Overview</a:t>
            </a:r>
            <a:endParaRPr lang="en-US" dirty="0"/>
          </a:p>
        </p:txBody>
      </p:sp>
    </p:spTree>
    <p:extLst>
      <p:ext uri="{BB962C8B-B14F-4D97-AF65-F5344CB8AC3E}">
        <p14:creationId xmlns:p14="http://schemas.microsoft.com/office/powerpoint/2010/main" val="7516095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CLIENT SERVICE TEAM</a:t>
            </a:r>
            <a:endParaRPr lang="en-US" dirty="0"/>
          </a:p>
        </p:txBody>
      </p:sp>
      <p:sp>
        <p:nvSpPr>
          <p:cNvPr id="4" name="Rectangle 3"/>
          <p:cNvSpPr/>
          <p:nvPr/>
        </p:nvSpPr>
        <p:spPr>
          <a:xfrm>
            <a:off x="1979712" y="719595"/>
            <a:ext cx="6912768" cy="2677656"/>
          </a:xfrm>
          <a:prstGeom prst="rect">
            <a:avLst/>
          </a:prstGeom>
        </p:spPr>
        <p:txBody>
          <a:bodyPr wrap="square">
            <a:spAutoFit/>
          </a:bodyPr>
          <a:lstStyle/>
          <a:p>
            <a:r>
              <a:rPr lang="en-US" sz="1400" b="1" dirty="0">
                <a:solidFill>
                  <a:srgbClr val="C60C30"/>
                </a:solidFill>
              </a:rPr>
              <a:t>SIMON KONG – MANAGING DIRECTOR, HONG KONG</a:t>
            </a:r>
          </a:p>
          <a:p>
            <a:r>
              <a:rPr lang="en-US" sz="1400" dirty="0"/>
              <a:t>Hong Kong</a:t>
            </a:r>
          </a:p>
          <a:p>
            <a:r>
              <a:rPr lang="en-US" sz="1400" dirty="0"/>
              <a:t>Simon has over 18 years of Information Management experience across industries and has led multiple consulting projects on business process transformation, shared service / BPO assessment and transition, and ERP systems implementation for RGP's clients since he joined the company in 2007. Prior to joining RGP, Simon was a Managed Services Account Executive with Computer Sciences Corporation (CSC) where he was responsible for managing regional accounts including client relationship and P&amp;L, and leading a team of Project Managers and IT professionals to deliver professional services for global clients. Prior to CSC, Simon held a number of IT management positions at Sun Microsystems Inc. where he ran various global and regional projects on process improvement, organization transformation, and business solution implementation both within IT and across business units.</a:t>
            </a:r>
          </a:p>
        </p:txBody>
      </p:sp>
      <p:pic>
        <p:nvPicPr>
          <p:cNvPr id="8" name="Picture 7"/>
          <p:cNvPicPr>
            <a:picLocks noChangeAspect="1"/>
          </p:cNvPicPr>
          <p:nvPr/>
        </p:nvPicPr>
        <p:blipFill>
          <a:blip r:embed="rId3"/>
          <a:stretch>
            <a:fillRect/>
          </a:stretch>
        </p:blipFill>
        <p:spPr>
          <a:xfrm>
            <a:off x="395536" y="804963"/>
            <a:ext cx="1384300" cy="1727200"/>
          </a:xfrm>
          <a:prstGeom prst="rect">
            <a:avLst/>
          </a:prstGeom>
        </p:spPr>
      </p:pic>
    </p:spTree>
    <p:extLst>
      <p:ext uri="{BB962C8B-B14F-4D97-AF65-F5344CB8AC3E}">
        <p14:creationId xmlns:p14="http://schemas.microsoft.com/office/powerpoint/2010/main" val="3360229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Q &amp; A</a:t>
            </a:r>
            <a:endParaRPr lang="en-US" dirty="0"/>
          </a:p>
        </p:txBody>
      </p:sp>
    </p:spTree>
    <p:extLst>
      <p:ext uri="{BB962C8B-B14F-4D97-AF65-F5344CB8AC3E}">
        <p14:creationId xmlns:p14="http://schemas.microsoft.com/office/powerpoint/2010/main" val="22720965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4"/>
          <p:cNvSpPr>
            <a:spLocks noChangeArrowheads="1"/>
          </p:cNvSpPr>
          <p:nvPr/>
        </p:nvSpPr>
        <p:spPr bwMode="auto">
          <a:xfrm>
            <a:off x="476252" y="3975969"/>
            <a:ext cx="3866862" cy="1477328"/>
          </a:xfrm>
          <a:prstGeom prst="rect">
            <a:avLst/>
          </a:prstGeom>
          <a:noFill/>
          <a:ln>
            <a:noFill/>
          </a:ln>
          <a:effectLst/>
          <a:extLst/>
        </p:spPr>
        <p:txBody>
          <a:bodyPr wrap="square">
            <a:spAutoFit/>
          </a:bodyPr>
          <a:lstStyle/>
          <a:p>
            <a:pPr>
              <a:defRPr/>
            </a:pPr>
            <a:r>
              <a:rPr lang="en-US" altLang="zh-CN" sz="1800" b="1" dirty="0">
                <a:solidFill>
                  <a:srgbClr val="C00000"/>
                </a:solidFill>
                <a:ea typeface="微软雅黑" pitchFamily="34" charset="-122"/>
                <a:cs typeface="Calibri" pitchFamily="34" charset="0"/>
              </a:rPr>
              <a:t>Aaron Lee</a:t>
            </a:r>
          </a:p>
          <a:p>
            <a:pPr>
              <a:spcBef>
                <a:spcPts val="0"/>
              </a:spcBef>
              <a:defRPr/>
            </a:pPr>
            <a:r>
              <a:rPr lang="en-US" altLang="zh-CN" sz="1800" b="1" i="1" dirty="0">
                <a:solidFill>
                  <a:schemeClr val="tx1">
                    <a:lumMod val="50000"/>
                    <a:lumOff val="50000"/>
                  </a:schemeClr>
                </a:solidFill>
                <a:ea typeface="微软雅黑" pitchFamily="34" charset="-122"/>
                <a:cs typeface="Calibri" pitchFamily="34" charset="0"/>
              </a:rPr>
              <a:t>Director, Information </a:t>
            </a:r>
            <a:r>
              <a:rPr lang="en-US" altLang="zh-CN" sz="1800" b="1" i="1" dirty="0" smtClean="0">
                <a:solidFill>
                  <a:schemeClr val="tx1">
                    <a:lumMod val="50000"/>
                    <a:lumOff val="50000"/>
                  </a:schemeClr>
                </a:solidFill>
                <a:ea typeface="微软雅黑" pitchFamily="34" charset="-122"/>
                <a:cs typeface="Calibri" pitchFamily="34" charset="0"/>
              </a:rPr>
              <a:t>Management </a:t>
            </a:r>
            <a:r>
              <a:rPr lang="en-US" altLang="zh-CN" sz="1800" b="1" i="1" dirty="0">
                <a:solidFill>
                  <a:schemeClr val="tx1">
                    <a:lumMod val="50000"/>
                    <a:lumOff val="50000"/>
                  </a:schemeClr>
                </a:solidFill>
                <a:ea typeface="微软雅黑" pitchFamily="34" charset="-122"/>
                <a:cs typeface="Calibri" pitchFamily="34" charset="0"/>
              </a:rPr>
              <a:t>Hong Kong</a:t>
            </a:r>
          </a:p>
          <a:p>
            <a:pPr>
              <a:spcBef>
                <a:spcPts val="0"/>
              </a:spcBef>
              <a:defRPr/>
            </a:pPr>
            <a:r>
              <a:rPr lang="en-US" altLang="zh-CN" sz="1800" dirty="0">
                <a:solidFill>
                  <a:srgbClr val="C00000"/>
                </a:solidFill>
                <a:cs typeface="Calibri" pitchFamily="34" charset="0"/>
              </a:rPr>
              <a:t>aaron.lee@rgp.com</a:t>
            </a:r>
          </a:p>
          <a:p>
            <a:pPr>
              <a:defRPr/>
            </a:pPr>
            <a:r>
              <a:rPr lang="en-US" altLang="zh-CN" sz="1800" dirty="0">
                <a:solidFill>
                  <a:schemeClr val="tx1">
                    <a:lumMod val="50000"/>
                    <a:lumOff val="50000"/>
                  </a:schemeClr>
                </a:solidFill>
                <a:cs typeface="Calibri" pitchFamily="34" charset="0"/>
              </a:rPr>
              <a:t>+</a:t>
            </a:r>
            <a:r>
              <a:rPr lang="en-US" altLang="zh-CN" sz="1800" dirty="0">
                <a:solidFill>
                  <a:srgbClr val="7F7F7F"/>
                </a:solidFill>
              </a:rPr>
              <a:t> 852 2248 </a:t>
            </a:r>
            <a:r>
              <a:rPr lang="en-US" altLang="zh-CN" sz="1800" dirty="0" smtClean="0">
                <a:solidFill>
                  <a:srgbClr val="7F7F7F"/>
                </a:solidFill>
              </a:rPr>
              <a:t>2299</a:t>
            </a:r>
            <a:endParaRPr lang="zh-CN" altLang="zh-CN" sz="1800" dirty="0">
              <a:solidFill>
                <a:schemeClr val="tx1">
                  <a:lumMod val="50000"/>
                  <a:lumOff val="50000"/>
                </a:schemeClr>
              </a:solidFill>
              <a:cs typeface="Calibri" pitchFamily="34" charset="0"/>
            </a:endParaRPr>
          </a:p>
        </p:txBody>
      </p:sp>
      <p:sp>
        <p:nvSpPr>
          <p:cNvPr id="98" name="Rectangle 7"/>
          <p:cNvSpPr>
            <a:spLocks noChangeArrowheads="1"/>
          </p:cNvSpPr>
          <p:nvPr/>
        </p:nvSpPr>
        <p:spPr bwMode="auto">
          <a:xfrm>
            <a:off x="4847168" y="3975969"/>
            <a:ext cx="3937000" cy="2587376"/>
          </a:xfrm>
          <a:prstGeom prst="rect">
            <a:avLst/>
          </a:prstGeom>
          <a:noFill/>
          <a:ln w="9525" algn="ctr">
            <a:noFill/>
            <a:miter lim="800000"/>
            <a:headEnd/>
            <a:tailEnd/>
          </a:ln>
        </p:spPr>
        <p:txBody>
          <a:bodyPr wrap="square" lIns="85937" tIns="42969" rIns="85937" bIns="42969">
            <a:spAutoFit/>
          </a:bodyPr>
          <a:lstStyle/>
          <a:p>
            <a:pPr defTabSz="857347" eaLnBrk="0" fontAlgn="base" hangingPunct="0">
              <a:spcBef>
                <a:spcPct val="50000"/>
              </a:spcBef>
              <a:spcAft>
                <a:spcPct val="0"/>
              </a:spcAft>
              <a:buClr>
                <a:srgbClr val="C60C30"/>
              </a:buClr>
              <a:buSzPct val="75000"/>
            </a:pPr>
            <a:r>
              <a:rPr lang="en-US" altLang="zh-TW" sz="1600" b="1" i="1" dirty="0">
                <a:solidFill>
                  <a:srgbClr val="C00000"/>
                </a:solidFill>
              </a:rPr>
              <a:t>Resources Global Professionals </a:t>
            </a:r>
            <a:endParaRPr lang="en-US" altLang="zh-TW" sz="1600" i="1" dirty="0">
              <a:solidFill>
                <a:srgbClr val="C00000"/>
              </a:solidFill>
            </a:endParaRPr>
          </a:p>
          <a:p>
            <a:pPr defTabSz="857347" eaLnBrk="0" fontAlgn="base" hangingPunct="0">
              <a:spcAft>
                <a:spcPct val="0"/>
              </a:spcAft>
              <a:buClr>
                <a:srgbClr val="C60C30"/>
              </a:buClr>
              <a:buSzPct val="75000"/>
            </a:pPr>
            <a:r>
              <a:rPr lang="en-US" altLang="zh-TW" sz="1100" i="1" u="sng" dirty="0" smtClean="0">
                <a:solidFill>
                  <a:srgbClr val="000000"/>
                </a:solidFill>
                <a:hlinkClick r:id="rId3"/>
              </a:rPr>
              <a:t>www.rgp.com</a:t>
            </a:r>
            <a:endParaRPr lang="en-US" altLang="zh-TW" sz="1600" b="1" i="1" dirty="0">
              <a:solidFill>
                <a:srgbClr val="000000"/>
              </a:solidFill>
            </a:endParaRPr>
          </a:p>
          <a:p>
            <a:pPr defTabSz="857347" eaLnBrk="0" fontAlgn="base" hangingPunct="0">
              <a:spcAft>
                <a:spcPct val="0"/>
              </a:spcAft>
              <a:buClr>
                <a:srgbClr val="C60C30"/>
              </a:buClr>
              <a:buSzPct val="75000"/>
            </a:pPr>
            <a:endParaRPr lang="en-US" altLang="zh-TW" sz="1100" i="1" dirty="0">
              <a:solidFill>
                <a:srgbClr val="000000"/>
              </a:solidFill>
            </a:endParaRPr>
          </a:p>
          <a:p>
            <a:pPr defTabSz="912901" eaLnBrk="0" fontAlgn="base" hangingPunct="0">
              <a:lnSpc>
                <a:spcPts val="1324"/>
              </a:lnSpc>
              <a:spcBef>
                <a:spcPct val="0"/>
              </a:spcBef>
              <a:buClr>
                <a:srgbClr val="C60C30"/>
              </a:buClr>
              <a:buSzPct val="75000"/>
            </a:pPr>
            <a:r>
              <a:rPr lang="en-US" altLang="zh-TW" sz="1100" b="1" i="1" dirty="0">
                <a:solidFill>
                  <a:srgbClr val="000000"/>
                </a:solidFill>
              </a:rPr>
              <a:t>Hong Kong</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Unit 2001, Ruttonjee House, 3011 Duddell Street, Central, HK</a:t>
            </a:r>
          </a:p>
          <a:p>
            <a:pPr defTabSz="857347" eaLnBrk="0" fontAlgn="base" hangingPunct="0">
              <a:lnSpc>
                <a:spcPts val="1324"/>
              </a:lnSpc>
              <a:spcAft>
                <a:spcPct val="0"/>
              </a:spcAft>
              <a:buClr>
                <a:srgbClr val="C60C30"/>
              </a:buClr>
              <a:buSzPct val="75000"/>
            </a:pPr>
            <a:r>
              <a:rPr lang="en-US" altLang="zh-TW" sz="1100" b="1" i="1" dirty="0" smtClean="0">
                <a:solidFill>
                  <a:srgbClr val="000000"/>
                </a:solidFill>
              </a:rPr>
              <a:t>Shanghai</a:t>
            </a:r>
            <a:endParaRPr lang="en-US" altLang="zh-TW" sz="1100" b="1" i="1" dirty="0">
              <a:solidFill>
                <a:srgbClr val="000000"/>
              </a:solidFill>
            </a:endParaRPr>
          </a:p>
          <a:p>
            <a:pPr defTabSz="912901" eaLnBrk="0" fontAlgn="base" hangingPunct="0">
              <a:lnSpc>
                <a:spcPts val="1324"/>
              </a:lnSpc>
              <a:spcBef>
                <a:spcPct val="0"/>
              </a:spcBef>
              <a:spcAft>
                <a:spcPct val="0"/>
              </a:spcAft>
              <a:buClr>
                <a:srgbClr val="C60C30"/>
              </a:buClr>
              <a:buSzPct val="75000"/>
            </a:pPr>
            <a:r>
              <a:rPr lang="en-US" altLang="zh-TW" sz="1100" i="1" dirty="0">
                <a:solidFill>
                  <a:srgbClr val="000000"/>
                </a:solidFill>
              </a:rPr>
              <a:t>Room 2705-06, Lippo Plaza, 222 Huaihai Middle Road,</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Shanghai </a:t>
            </a:r>
            <a:r>
              <a:rPr lang="en-US" altLang="zh-TW" sz="1100" i="1" dirty="0" smtClean="0">
                <a:solidFill>
                  <a:srgbClr val="000000"/>
                </a:solidFill>
              </a:rPr>
              <a:t>200021 PRC.</a:t>
            </a:r>
          </a:p>
          <a:p>
            <a:pPr defTabSz="912901" eaLnBrk="0" fontAlgn="base" hangingPunct="0">
              <a:lnSpc>
                <a:spcPts val="1324"/>
              </a:lnSpc>
              <a:spcBef>
                <a:spcPct val="0"/>
              </a:spcBef>
              <a:buClr>
                <a:srgbClr val="C60C30"/>
              </a:buClr>
              <a:buSzPct val="75000"/>
            </a:pPr>
            <a:r>
              <a:rPr lang="en-US" altLang="zh-TW" sz="1100" b="1" i="1" dirty="0" smtClean="0">
                <a:solidFill>
                  <a:srgbClr val="000000"/>
                </a:solidFill>
              </a:rPr>
              <a:t>Beijing</a:t>
            </a:r>
          </a:p>
          <a:p>
            <a:pPr defTabSz="912901" eaLnBrk="0" fontAlgn="base" hangingPunct="0">
              <a:lnSpc>
                <a:spcPts val="1324"/>
              </a:lnSpc>
              <a:spcBef>
                <a:spcPct val="0"/>
              </a:spcBef>
              <a:spcAft>
                <a:spcPts val="568"/>
              </a:spcAft>
              <a:buClr>
                <a:srgbClr val="C60C30"/>
              </a:buClr>
              <a:buSzPct val="75000"/>
            </a:pPr>
            <a:r>
              <a:rPr lang="en-US" altLang="zh-TW" sz="1100" i="1" dirty="0" smtClean="0">
                <a:solidFill>
                  <a:srgbClr val="000000"/>
                </a:solidFill>
              </a:rPr>
              <a:t>Unit 815A, Tower1, Sun Dong An Plaza, 138 Wangfujing Dajie, Dongcheng District, Beijing 100006 PRC.</a:t>
            </a:r>
          </a:p>
          <a:p>
            <a:pPr defTabSz="912901" eaLnBrk="0" fontAlgn="base" hangingPunct="0">
              <a:lnSpc>
                <a:spcPts val="1324"/>
              </a:lnSpc>
              <a:spcBef>
                <a:spcPct val="0"/>
              </a:spcBef>
              <a:buClr>
                <a:srgbClr val="C60C30"/>
              </a:buClr>
              <a:buSzPct val="75000"/>
            </a:pPr>
            <a:r>
              <a:rPr lang="en-US" altLang="zh-TW" sz="1100" b="1" i="1" dirty="0" smtClean="0">
                <a:solidFill>
                  <a:srgbClr val="000000"/>
                </a:solidFill>
              </a:rPr>
              <a:t>Singapore</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8 Shenton Way #</a:t>
            </a:r>
            <a:r>
              <a:rPr lang="en-US" altLang="zh-TW" sz="1100" i="1" dirty="0" smtClean="0">
                <a:solidFill>
                  <a:srgbClr val="000000"/>
                </a:solidFill>
              </a:rPr>
              <a:t>46-02, Singapore  068811</a:t>
            </a:r>
            <a:endParaRPr lang="en-US" altLang="zh-TW" sz="1100" i="1" dirty="0">
              <a:solidFill>
                <a:srgbClr val="000000"/>
              </a:solidFill>
            </a:endParaRPr>
          </a:p>
        </p:txBody>
      </p:sp>
      <p:sp>
        <p:nvSpPr>
          <p:cNvPr id="4" name="TextBox 3"/>
          <p:cNvSpPr txBox="1"/>
          <p:nvPr/>
        </p:nvSpPr>
        <p:spPr>
          <a:xfrm>
            <a:off x="3194134" y="2155562"/>
            <a:ext cx="2755732" cy="707886"/>
          </a:xfrm>
          <a:prstGeom prst="rect">
            <a:avLst/>
          </a:prstGeom>
          <a:noFill/>
        </p:spPr>
        <p:txBody>
          <a:bodyPr wrap="none" rtlCol="0">
            <a:spAutoFit/>
          </a:bodyPr>
          <a:lstStyle/>
          <a:p>
            <a:r>
              <a:rPr lang="en-US" sz="4000" b="1" dirty="0" smtClean="0">
                <a:solidFill>
                  <a:srgbClr val="C60C30"/>
                </a:solidFill>
              </a:rPr>
              <a:t>THANK YOU</a:t>
            </a:r>
            <a:endParaRPr lang="en-US" sz="4000" b="1" dirty="0">
              <a:solidFill>
                <a:srgbClr val="C60C30"/>
              </a:solidFill>
            </a:endParaRPr>
          </a:p>
        </p:txBody>
      </p:sp>
    </p:spTree>
    <p:extLst>
      <p:ext uri="{BB962C8B-B14F-4D97-AF65-F5344CB8AC3E}">
        <p14:creationId xmlns:p14="http://schemas.microsoft.com/office/powerpoint/2010/main" val="1197473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 A – </a:t>
            </a:r>
            <a:r>
              <a:rPr lang="en-HK" dirty="0"/>
              <a:t>Requested Items for Impact Analysis</a:t>
            </a:r>
            <a:endParaRPr lang="en-US" dirty="0"/>
          </a:p>
        </p:txBody>
      </p:sp>
    </p:spTree>
    <p:extLst>
      <p:ext uri="{BB962C8B-B14F-4D97-AF65-F5344CB8AC3E}">
        <p14:creationId xmlns:p14="http://schemas.microsoft.com/office/powerpoint/2010/main" val="16336812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APPENDIX A – IMPACT ANALYSIS ITEMS</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solidFill>
                  <a:srgbClr val="000000"/>
                </a:solidFill>
              </a:rPr>
              <a:t>Request Items for Impact Analysis</a:t>
            </a:r>
            <a:endParaRPr lang="en-US" sz="2000" b="1" strike="sngStrike" dirty="0"/>
          </a:p>
        </p:txBody>
      </p:sp>
      <p:sp>
        <p:nvSpPr>
          <p:cNvPr id="2" name="Rectangle 1"/>
          <p:cNvSpPr/>
          <p:nvPr/>
        </p:nvSpPr>
        <p:spPr>
          <a:xfrm>
            <a:off x="783167" y="1296620"/>
            <a:ext cx="7893289" cy="3939540"/>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MQ/Queue Manages Instances information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Overall Architecture diagrams, including resilience, clusters, disaster recovery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Detailed Architecture Diagrams, HA, Clusters, Remote Queue Managers (e.g.2x2 QMs topology)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Queues, especially local queues, remote queues and alias queues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*exported mqsc command is preferable.</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Critical Types of Integration points in existing applications (MQI, MQ Clients, Java/JMS Client, SSL/TLS, etc.)</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Statistic usage on critical types of Channel usage (e.g. Public/Subscribe, CCDT CLTCONN, Request-Reply, Fan-in/Fan-out)</a:t>
            </a:r>
          </a:p>
        </p:txBody>
      </p:sp>
    </p:spTree>
    <p:extLst>
      <p:ext uri="{BB962C8B-B14F-4D97-AF65-F5344CB8AC3E}">
        <p14:creationId xmlns:p14="http://schemas.microsoft.com/office/powerpoint/2010/main" val="17087464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 B – RGP’s Project &amp; Change Management Framework</a:t>
            </a:r>
            <a:endParaRPr lang="en-US" dirty="0"/>
          </a:p>
        </p:txBody>
      </p:sp>
    </p:spTree>
    <p:extLst>
      <p:ext uri="{BB962C8B-B14F-4D97-AF65-F5344CB8AC3E}">
        <p14:creationId xmlns:p14="http://schemas.microsoft.com/office/powerpoint/2010/main" val="8071391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132667" y="18902"/>
            <a:ext cx="6011333" cy="385762"/>
          </a:xfrm>
        </p:spPr>
        <p:txBody>
          <a:bodyPr/>
          <a:lstStyle/>
          <a:p>
            <a:r>
              <a:rPr lang="en-US" cap="all" dirty="0"/>
              <a:t>RGP’s Project Execution Framework: ARROwS </a:t>
            </a:r>
          </a:p>
          <a:p>
            <a:endParaRPr lang="en-US" dirty="0"/>
          </a:p>
          <a:p>
            <a:endParaRPr lang="en-US" dirty="0"/>
          </a:p>
        </p:txBody>
      </p:sp>
      <p:sp>
        <p:nvSpPr>
          <p:cNvPr id="28" name="Rectangle 27"/>
          <p:cNvSpPr/>
          <p:nvPr/>
        </p:nvSpPr>
        <p:spPr>
          <a:xfrm>
            <a:off x="6710604" y="1427643"/>
            <a:ext cx="1985554" cy="3175017"/>
          </a:xfrm>
          <a:prstGeom prst="rect">
            <a:avLst/>
          </a:prstGeom>
          <a:gradFill flip="none" rotWithShape="1">
            <a:gsLst>
              <a:gs pos="100000">
                <a:srgbClr val="B9AFA0"/>
              </a:gs>
              <a:gs pos="39000">
                <a:srgbClr val="ECECEC"/>
              </a:gs>
              <a:gs pos="100000">
                <a:srgbClr val="FFFFFF">
                  <a:lumMod val="95000"/>
                </a:srgbClr>
              </a:gs>
            </a:gsLst>
            <a:lin ang="5400000" scaled="1"/>
            <a:tileRect/>
          </a:gradFill>
          <a:ln w="9525">
            <a:noFill/>
            <a:miter lim="800000"/>
            <a:headEnd/>
            <a:tailEnd/>
          </a:ln>
        </p:spPr>
        <p:txBody>
          <a:bodyPr lIns="91366" tIns="274100" rIns="91366" bIns="91366"/>
          <a:lstStyle/>
          <a:p>
            <a:pPr marL="117380" indent="-117380" defTabSz="913667">
              <a:spcAft>
                <a:spcPts val="400"/>
              </a:spcAft>
              <a:buClr>
                <a:srgbClr val="FFFFFF"/>
              </a:buClr>
              <a:buFont typeface="Arial" pitchFamily="34" charset="0"/>
              <a:buChar char="•"/>
              <a:defRPr/>
            </a:pPr>
            <a:endParaRPr lang="en-US" sz="1000" kern="0" dirty="0">
              <a:solidFill>
                <a:srgbClr val="000000"/>
              </a:solidFill>
            </a:endParaRPr>
          </a:p>
        </p:txBody>
      </p:sp>
      <p:cxnSp>
        <p:nvCxnSpPr>
          <p:cNvPr id="29" name="Straight Connector 28"/>
          <p:cNvCxnSpPr/>
          <p:nvPr/>
        </p:nvCxnSpPr>
        <p:spPr>
          <a:xfrm flipH="1">
            <a:off x="6710606" y="1459288"/>
            <a:ext cx="4716" cy="3275978"/>
          </a:xfrm>
          <a:prstGeom prst="line">
            <a:avLst/>
          </a:prstGeom>
          <a:noFill/>
          <a:ln w="19050" cap="flat" cmpd="sng" algn="ctr">
            <a:solidFill>
              <a:srgbClr val="000000">
                <a:lumMod val="75000"/>
                <a:lumOff val="25000"/>
              </a:srgbClr>
            </a:solidFill>
            <a:prstDash val="sysDot"/>
          </a:ln>
          <a:effectLst/>
        </p:spPr>
      </p:cxnSp>
      <p:sp>
        <p:nvSpPr>
          <p:cNvPr id="30" name="Content Placeholder 7"/>
          <p:cNvSpPr txBox="1">
            <a:spLocks/>
          </p:cNvSpPr>
          <p:nvPr/>
        </p:nvSpPr>
        <p:spPr>
          <a:xfrm>
            <a:off x="2486944" y="2431433"/>
            <a:ext cx="1981200" cy="2333529"/>
          </a:xfrm>
          <a:prstGeom prst="rect">
            <a:avLst/>
          </a:prstGeom>
          <a:gradFill flip="none" rotWithShape="1">
            <a:gsLst>
              <a:gs pos="100000">
                <a:srgbClr val="B9AFA0"/>
              </a:gs>
              <a:gs pos="39000">
                <a:srgbClr val="ECECEC"/>
              </a:gs>
              <a:gs pos="100000">
                <a:srgbClr val="FFFFFF">
                  <a:lumMod val="95000"/>
                </a:srgbClr>
              </a:gs>
            </a:gsLst>
            <a:lin ang="5400000" scaled="1"/>
            <a:tileRect/>
          </a:gradFill>
          <a:ln w="9525">
            <a:noFill/>
            <a:miter lim="800000"/>
            <a:headEnd/>
            <a:tailEnd/>
          </a:ln>
        </p:spPr>
        <p:txBody>
          <a:bodyPr lIns="91366" tIns="274100" rIns="91366" bIns="91366"/>
          <a:lstStyle/>
          <a:p>
            <a:pPr marL="117380" indent="-117380" defTabSz="913667">
              <a:spcAft>
                <a:spcPts val="400"/>
              </a:spcAft>
              <a:buClr>
                <a:srgbClr val="FFFFFF"/>
              </a:buClr>
              <a:buFont typeface="Arial" pitchFamily="34" charset="0"/>
              <a:buChar char="•"/>
              <a:defRPr/>
            </a:pPr>
            <a:endParaRPr lang="en-US" sz="1000" kern="0" dirty="0">
              <a:solidFill>
                <a:srgbClr val="000000"/>
              </a:solidFill>
            </a:endParaRPr>
          </a:p>
        </p:txBody>
      </p:sp>
      <p:sp>
        <p:nvSpPr>
          <p:cNvPr id="31" name="Content Placeholder 7"/>
          <p:cNvSpPr txBox="1">
            <a:spLocks/>
          </p:cNvSpPr>
          <p:nvPr/>
        </p:nvSpPr>
        <p:spPr>
          <a:xfrm>
            <a:off x="6677949"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o</a:t>
            </a:r>
            <a:r>
              <a:rPr lang="en-US" sz="1800" kern="0" cap="small" dirty="0">
                <a:solidFill>
                  <a:srgbClr val="FFFFFF"/>
                </a:solidFill>
                <a:cs typeface="Arial" pitchFamily="34" charset="0"/>
              </a:rPr>
              <a:t>ptimize</a:t>
            </a:r>
          </a:p>
        </p:txBody>
      </p:sp>
      <p:sp>
        <p:nvSpPr>
          <p:cNvPr id="32" name="Isosceles Triangle 31"/>
          <p:cNvSpPr/>
          <p:nvPr/>
        </p:nvSpPr>
        <p:spPr>
          <a:xfrm rot="5400000">
            <a:off x="8482990"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3" name="Content Placeholder 7"/>
          <p:cNvSpPr txBox="1">
            <a:spLocks/>
          </p:cNvSpPr>
          <p:nvPr/>
        </p:nvSpPr>
        <p:spPr>
          <a:xfrm>
            <a:off x="4577005"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r</a:t>
            </a:r>
            <a:r>
              <a:rPr lang="en-US" sz="1800" kern="0" cap="small" dirty="0">
                <a:solidFill>
                  <a:srgbClr val="FFFFFF"/>
                </a:solidFill>
                <a:cs typeface="Arial" pitchFamily="34" charset="0"/>
              </a:rPr>
              <a:t>ealize</a:t>
            </a:r>
          </a:p>
        </p:txBody>
      </p:sp>
      <p:sp>
        <p:nvSpPr>
          <p:cNvPr id="34" name="Isosceles Triangle 33"/>
          <p:cNvSpPr/>
          <p:nvPr/>
        </p:nvSpPr>
        <p:spPr>
          <a:xfrm rot="5400000">
            <a:off x="6382047"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5" name="Content Placeholder 7"/>
          <p:cNvSpPr txBox="1">
            <a:spLocks/>
          </p:cNvSpPr>
          <p:nvPr/>
        </p:nvSpPr>
        <p:spPr>
          <a:xfrm>
            <a:off x="2486946"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r</a:t>
            </a:r>
            <a:r>
              <a:rPr lang="en-US" sz="1800" kern="0" cap="small" dirty="0">
                <a:solidFill>
                  <a:srgbClr val="FFFFFF"/>
                </a:solidFill>
                <a:cs typeface="Arial" pitchFamily="34" charset="0"/>
              </a:rPr>
              <a:t>ationalize</a:t>
            </a:r>
          </a:p>
        </p:txBody>
      </p:sp>
      <p:sp>
        <p:nvSpPr>
          <p:cNvPr id="36" name="Isosceles Triangle 35"/>
          <p:cNvSpPr/>
          <p:nvPr/>
        </p:nvSpPr>
        <p:spPr>
          <a:xfrm rot="5400000">
            <a:off x="4291989"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7" name="Content Placeholder 7"/>
          <p:cNvSpPr txBox="1">
            <a:spLocks/>
          </p:cNvSpPr>
          <p:nvPr/>
        </p:nvSpPr>
        <p:spPr>
          <a:xfrm>
            <a:off x="418666" y="2186137"/>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a</a:t>
            </a:r>
            <a:r>
              <a:rPr lang="en-US" sz="1800" kern="0" cap="small" dirty="0">
                <a:solidFill>
                  <a:srgbClr val="FFFFFF"/>
                </a:solidFill>
                <a:cs typeface="Arial" pitchFamily="34" charset="0"/>
              </a:rPr>
              <a:t>ssess</a:t>
            </a:r>
          </a:p>
        </p:txBody>
      </p:sp>
      <p:sp>
        <p:nvSpPr>
          <p:cNvPr id="38" name="Isosceles Triangle 37"/>
          <p:cNvSpPr/>
          <p:nvPr/>
        </p:nvSpPr>
        <p:spPr>
          <a:xfrm rot="5400000">
            <a:off x="2223704" y="2267945"/>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9" name="Content Placeholder 7"/>
          <p:cNvSpPr txBox="1">
            <a:spLocks/>
          </p:cNvSpPr>
          <p:nvPr/>
        </p:nvSpPr>
        <p:spPr bwMode="auto">
          <a:xfrm>
            <a:off x="387519" y="4823468"/>
            <a:ext cx="8467572" cy="37802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b="1" kern="0" cap="small" dirty="0">
                <a:solidFill>
                  <a:srgbClr val="FFFFFF"/>
                </a:solidFill>
                <a:cs typeface="Arial" pitchFamily="34" charset="0"/>
              </a:rPr>
              <a:t>s</a:t>
            </a:r>
            <a:r>
              <a:rPr lang="en-US" sz="1800" kern="0" cap="small" dirty="0">
                <a:solidFill>
                  <a:srgbClr val="FFFFFF"/>
                </a:solidFill>
                <a:cs typeface="Arial" pitchFamily="34" charset="0"/>
              </a:rPr>
              <a:t>ustain - E</a:t>
            </a:r>
            <a:r>
              <a:rPr lang="en-US" sz="1800" kern="0" cap="small" baseline="30000" dirty="0">
                <a:solidFill>
                  <a:srgbClr val="FFFFFF"/>
                </a:solidFill>
                <a:cs typeface="Arial" pitchFamily="34" charset="0"/>
              </a:rPr>
              <a:t>3</a:t>
            </a:r>
            <a:r>
              <a:rPr lang="en-US" sz="1800" kern="0" cap="small" dirty="0">
                <a:solidFill>
                  <a:srgbClr val="FFFFFF"/>
                </a:solidFill>
                <a:cs typeface="Arial" pitchFamily="34" charset="0"/>
              </a:rPr>
              <a:t> change </a:t>
            </a:r>
            <a:r>
              <a:rPr lang="en-US" sz="1800" kern="0" cap="small" dirty="0" smtClean="0">
                <a:solidFill>
                  <a:srgbClr val="FFFFFF"/>
                </a:solidFill>
                <a:cs typeface="Arial" pitchFamily="34" charset="0"/>
              </a:rPr>
              <a:t>management</a:t>
            </a:r>
            <a:endParaRPr lang="en-US" sz="1800" kern="0" cap="small" dirty="0">
              <a:solidFill>
                <a:srgbClr val="FFFFFF"/>
              </a:solidFill>
              <a:cs typeface="Arial" pitchFamily="34" charset="0"/>
            </a:endParaRPr>
          </a:p>
        </p:txBody>
      </p:sp>
      <p:sp>
        <p:nvSpPr>
          <p:cNvPr id="40" name="TextBox 39"/>
          <p:cNvSpPr txBox="1"/>
          <p:nvPr/>
        </p:nvSpPr>
        <p:spPr>
          <a:xfrm>
            <a:off x="6754145" y="1916563"/>
            <a:ext cx="925120" cy="307710"/>
          </a:xfrm>
          <a:prstGeom prst="rect">
            <a:avLst/>
          </a:prstGeom>
          <a:noFill/>
        </p:spPr>
        <p:txBody>
          <a:bodyPr wrap="none" lIns="91366" tIns="45683" rIns="91366" bIns="45683" rtlCol="0">
            <a:spAutoFit/>
          </a:bodyPr>
          <a:lstStyle/>
          <a:p>
            <a:pPr defTabSz="913667">
              <a:defRPr/>
            </a:pPr>
            <a:r>
              <a:rPr lang="en-US" sz="1400" kern="0" dirty="0">
                <a:solidFill>
                  <a:srgbClr val="000000"/>
                </a:solidFill>
              </a:rPr>
              <a:t>ONGOING</a:t>
            </a:r>
          </a:p>
        </p:txBody>
      </p:sp>
      <p:sp>
        <p:nvSpPr>
          <p:cNvPr id="41" name="Content Placeholder 7"/>
          <p:cNvSpPr txBox="1">
            <a:spLocks/>
          </p:cNvSpPr>
          <p:nvPr/>
        </p:nvSpPr>
        <p:spPr>
          <a:xfrm>
            <a:off x="4555571" y="1427645"/>
            <a:ext cx="4267200" cy="446128"/>
          </a:xfrm>
          <a:prstGeom prst="homePlate">
            <a:avLst/>
          </a:prstGeom>
          <a:gradFill flip="none" rotWithShape="1">
            <a:gsLst>
              <a:gs pos="0">
                <a:srgbClr val="C60C30">
                  <a:shade val="30000"/>
                  <a:satMod val="115000"/>
                </a:srgbClr>
              </a:gs>
              <a:gs pos="40000">
                <a:srgbClr val="C60C30">
                  <a:shade val="67500"/>
                  <a:satMod val="115000"/>
                </a:srgbClr>
              </a:gs>
              <a:gs pos="100000">
                <a:srgbClr val="CE1126"/>
              </a:gs>
            </a:gsLst>
            <a:lin ang="1620000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2000" b="1" kern="0" cap="small" dirty="0">
                <a:solidFill>
                  <a:srgbClr val="FFFFFF"/>
                </a:solidFill>
                <a:cs typeface="Arial" pitchFamily="34" charset="0"/>
              </a:rPr>
              <a:t>     deployment</a:t>
            </a:r>
          </a:p>
        </p:txBody>
      </p:sp>
      <p:sp>
        <p:nvSpPr>
          <p:cNvPr id="42" name="Isosceles Triangle 41"/>
          <p:cNvSpPr/>
          <p:nvPr/>
        </p:nvSpPr>
        <p:spPr>
          <a:xfrm rot="5400000">
            <a:off x="8453787" y="1538308"/>
            <a:ext cx="323635" cy="217714"/>
          </a:xfrm>
          <a:prstGeom prst="triangle">
            <a:avLst/>
          </a:prstGeom>
          <a:solidFill>
            <a:srgbClr val="FFFFFF"/>
          </a:solidFill>
          <a:ln w="25400" cap="flat" cmpd="sng" algn="ctr">
            <a:noFill/>
            <a:prstDash val="solid"/>
          </a:ln>
          <a:effectLst/>
        </p:spPr>
        <p:txBody>
          <a:bodyPr lIns="91358" tIns="45679" rIns="91358" bIns="45679" anchor="ctr"/>
          <a:lstStyle/>
          <a:p>
            <a:pPr algn="ctr" defTabSz="913667">
              <a:defRPr/>
            </a:pPr>
            <a:endParaRPr lang="en-US" kern="0" dirty="0">
              <a:solidFill>
                <a:srgbClr val="FFFFFF"/>
              </a:solidFill>
            </a:endParaRPr>
          </a:p>
        </p:txBody>
      </p:sp>
      <p:sp>
        <p:nvSpPr>
          <p:cNvPr id="43" name="Content Placeholder 7"/>
          <p:cNvSpPr txBox="1">
            <a:spLocks/>
          </p:cNvSpPr>
          <p:nvPr/>
        </p:nvSpPr>
        <p:spPr>
          <a:xfrm>
            <a:off x="408112" y="1427645"/>
            <a:ext cx="4267200" cy="446128"/>
          </a:xfrm>
          <a:prstGeom prst="homePlate">
            <a:avLst/>
          </a:prstGeom>
          <a:gradFill flip="none" rotWithShape="1">
            <a:gsLst>
              <a:gs pos="0">
                <a:srgbClr val="C60C30">
                  <a:shade val="30000"/>
                  <a:satMod val="115000"/>
                </a:srgbClr>
              </a:gs>
              <a:gs pos="40000">
                <a:srgbClr val="C60C30">
                  <a:shade val="67500"/>
                  <a:satMod val="115000"/>
                </a:srgbClr>
              </a:gs>
              <a:gs pos="100000">
                <a:srgbClr val="CE1126"/>
              </a:gs>
            </a:gsLst>
            <a:lin ang="1620000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2000" b="1" kern="0" cap="small" dirty="0">
                <a:solidFill>
                  <a:srgbClr val="FFFFFF"/>
                </a:solidFill>
                <a:cs typeface="Arial" pitchFamily="34" charset="0"/>
              </a:rPr>
              <a:t>   discovery</a:t>
            </a:r>
          </a:p>
        </p:txBody>
      </p:sp>
      <p:sp>
        <p:nvSpPr>
          <p:cNvPr id="44" name="Isosceles Triangle 43"/>
          <p:cNvSpPr/>
          <p:nvPr/>
        </p:nvSpPr>
        <p:spPr>
          <a:xfrm rot="5400000">
            <a:off x="4320841" y="1512247"/>
            <a:ext cx="323635" cy="217714"/>
          </a:xfrm>
          <a:prstGeom prst="triangle">
            <a:avLst/>
          </a:prstGeom>
          <a:solidFill>
            <a:srgbClr val="FFFFFF"/>
          </a:solidFill>
          <a:ln w="25400" cap="flat" cmpd="sng" algn="ctr">
            <a:noFill/>
            <a:prstDash val="solid"/>
          </a:ln>
          <a:effectLst/>
        </p:spPr>
        <p:txBody>
          <a:bodyPr lIns="91358" tIns="45679" rIns="91358" bIns="45679" anchor="ctr"/>
          <a:lstStyle/>
          <a:p>
            <a:pPr algn="ctr" defTabSz="913667">
              <a:defRPr/>
            </a:pPr>
            <a:endParaRPr lang="en-US" kern="0" dirty="0">
              <a:solidFill>
                <a:srgbClr val="FFFFFF"/>
              </a:solidFill>
            </a:endParaRPr>
          </a:p>
        </p:txBody>
      </p:sp>
      <p:graphicFrame>
        <p:nvGraphicFramePr>
          <p:cNvPr id="45" name="Table 44"/>
          <p:cNvGraphicFramePr>
            <a:graphicFrameLocks noGrp="1"/>
          </p:cNvGraphicFramePr>
          <p:nvPr>
            <p:extLst>
              <p:ext uri="{D42A27DB-BD31-4B8C-83A1-F6EECF244321}">
                <p14:modId xmlns:p14="http://schemas.microsoft.com/office/powerpoint/2010/main" val="686652925"/>
              </p:ext>
            </p:extLst>
          </p:nvPr>
        </p:nvGraphicFramePr>
        <p:xfrm>
          <a:off x="429541" y="2577422"/>
          <a:ext cx="8253394" cy="1819276"/>
        </p:xfrm>
        <a:graphic>
          <a:graphicData uri="http://schemas.openxmlformats.org/drawingml/2006/table">
            <a:tbl>
              <a:tblPr firstRow="1" bandRow="1">
                <a:tableStyleId>{5C22544A-7EE6-4342-B048-85BDC9FD1C3A}</a:tableStyleId>
              </a:tblPr>
              <a:tblGrid>
                <a:gridCol w="2063349"/>
                <a:gridCol w="1972713"/>
                <a:gridCol w="2249714"/>
                <a:gridCol w="1967618"/>
              </a:tblGrid>
              <a:tr h="742950">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Describe current and alternative future states </a:t>
                      </a:r>
                      <a:endParaRPr kumimoji="0" lang="en-US" sz="1400" b="0" i="0" u="none" strike="noStrike" kern="0" cap="none" spc="0" normalizeH="0" baseline="0" noProof="0" dirty="0" smtClean="0">
                        <a:ln>
                          <a:noFill/>
                        </a:ln>
                        <a:solidFill>
                          <a:srgbClr val="CE1126"/>
                        </a:solidFill>
                        <a:effectLst/>
                        <a:uLnTx/>
                        <a:uFillTx/>
                        <a:latin typeface="+mn-lt"/>
                      </a:endParaRP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Select alternative and  </a:t>
                      </a:r>
                      <a:br>
                        <a:rPr kumimoji="0" lang="en-US" sz="1400" b="0" i="1" u="none" strike="noStrike" kern="0" cap="none" spc="0" normalizeH="0" baseline="0" noProof="0" dirty="0" smtClean="0">
                          <a:ln>
                            <a:noFill/>
                          </a:ln>
                          <a:solidFill>
                            <a:srgbClr val="CE1126"/>
                          </a:solidFill>
                          <a:effectLst/>
                          <a:uLnTx/>
                          <a:uFillTx/>
                          <a:latin typeface="+mn-lt"/>
                        </a:rPr>
                      </a:br>
                      <a:r>
                        <a:rPr kumimoji="0" lang="en-US" sz="1400" b="0" i="1" u="none" strike="noStrike" kern="0" cap="none" spc="0" normalizeH="0" baseline="0" noProof="0" dirty="0" smtClean="0">
                          <a:ln>
                            <a:noFill/>
                          </a:ln>
                          <a:solidFill>
                            <a:srgbClr val="CE1126"/>
                          </a:solidFill>
                          <a:effectLst/>
                          <a:uLnTx/>
                          <a:uFillTx/>
                          <a:latin typeface="+mn-lt"/>
                        </a:rPr>
                        <a:t>plan the approach</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Implement  approach to reach desired new state</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Operate and improve the new state</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076326">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Clearly understand the current state</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Articulate potential future states and relative values</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Select a preferred alternative</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Define approach to realize the desired new state  </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Deploy solution</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Ensure effective and complete knowledge transfer</a:t>
                      </a:r>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Incorporate feedback for continuous improvement</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Monitor progress </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Rectangle 2"/>
          <p:cNvSpPr>
            <a:spLocks noChangeArrowheads="1"/>
          </p:cNvSpPr>
          <p:nvPr/>
        </p:nvSpPr>
        <p:spPr bwMode="auto">
          <a:xfrm>
            <a:off x="420172" y="686658"/>
            <a:ext cx="833896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28600" algn="l"/>
                <a:tab pos="457200" algn="l"/>
              </a:tabLst>
              <a:defRPr>
                <a:solidFill>
                  <a:schemeClr val="tx1"/>
                </a:solidFill>
                <a:latin typeface="Arial" pitchFamily="34" charset="0"/>
                <a:cs typeface="Arial" pitchFamily="34" charset="0"/>
              </a:defRPr>
            </a:lvl1pPr>
            <a:lvl2pPr marL="457200" fontAlgn="base">
              <a:spcBef>
                <a:spcPct val="0"/>
              </a:spcBef>
              <a:spcAft>
                <a:spcPct val="0"/>
              </a:spcAft>
              <a:tabLst>
                <a:tab pos="228600" algn="l"/>
                <a:tab pos="457200" algn="l"/>
              </a:tabLst>
              <a:defRPr>
                <a:solidFill>
                  <a:schemeClr val="tx1"/>
                </a:solidFill>
                <a:latin typeface="Arial" pitchFamily="34" charset="0"/>
                <a:cs typeface="Arial" pitchFamily="34" charset="0"/>
              </a:defRPr>
            </a:lvl2pPr>
            <a:lvl3pPr marL="914400" fontAlgn="base">
              <a:spcBef>
                <a:spcPct val="0"/>
              </a:spcBef>
              <a:spcAft>
                <a:spcPct val="0"/>
              </a:spcAft>
              <a:tabLst>
                <a:tab pos="228600" algn="l"/>
                <a:tab pos="457200" algn="l"/>
              </a:tabLst>
              <a:defRPr>
                <a:solidFill>
                  <a:schemeClr val="tx1"/>
                </a:solidFill>
                <a:latin typeface="Arial" pitchFamily="34" charset="0"/>
                <a:cs typeface="Arial" pitchFamily="34" charset="0"/>
              </a:defRPr>
            </a:lvl3pPr>
            <a:lvl4pPr marL="1371600" fontAlgn="base">
              <a:spcBef>
                <a:spcPct val="0"/>
              </a:spcBef>
              <a:spcAft>
                <a:spcPct val="0"/>
              </a:spcAft>
              <a:tabLst>
                <a:tab pos="228600" algn="l"/>
                <a:tab pos="457200" algn="l"/>
              </a:tabLst>
              <a:defRPr>
                <a:solidFill>
                  <a:schemeClr val="tx1"/>
                </a:solidFill>
                <a:latin typeface="Arial" pitchFamily="34" charset="0"/>
                <a:cs typeface="Arial" pitchFamily="34" charset="0"/>
              </a:defRPr>
            </a:lvl4pPr>
            <a:lvl5pPr marL="1828800" fontAlgn="base">
              <a:spcBef>
                <a:spcPct val="0"/>
              </a:spcBef>
              <a:spcAft>
                <a:spcPct val="0"/>
              </a:spcAft>
              <a:tabLst>
                <a:tab pos="228600" algn="l"/>
                <a:tab pos="457200" algn="l"/>
              </a:tabLst>
              <a:defRPr>
                <a:solidFill>
                  <a:schemeClr val="tx1"/>
                </a:solidFill>
                <a:latin typeface="Arial" pitchFamily="34" charset="0"/>
                <a:cs typeface="Arial" pitchFamily="34" charset="0"/>
              </a:defRPr>
            </a:lvl5pPr>
            <a:lvl6pPr marL="2286000" fontAlgn="base">
              <a:spcBef>
                <a:spcPct val="0"/>
              </a:spcBef>
              <a:spcAft>
                <a:spcPct val="0"/>
              </a:spcAft>
              <a:tabLst>
                <a:tab pos="228600" algn="l"/>
                <a:tab pos="457200" algn="l"/>
              </a:tabLst>
              <a:defRPr>
                <a:solidFill>
                  <a:schemeClr val="tx1"/>
                </a:solidFill>
                <a:latin typeface="Arial" pitchFamily="34" charset="0"/>
                <a:cs typeface="Arial" pitchFamily="34" charset="0"/>
              </a:defRPr>
            </a:lvl6pPr>
            <a:lvl7pPr marL="2743200" fontAlgn="base">
              <a:spcBef>
                <a:spcPct val="0"/>
              </a:spcBef>
              <a:spcAft>
                <a:spcPct val="0"/>
              </a:spcAft>
              <a:tabLst>
                <a:tab pos="228600" algn="l"/>
                <a:tab pos="457200" algn="l"/>
              </a:tabLst>
              <a:defRPr>
                <a:solidFill>
                  <a:schemeClr val="tx1"/>
                </a:solidFill>
                <a:latin typeface="Arial" pitchFamily="34" charset="0"/>
                <a:cs typeface="Arial" pitchFamily="34" charset="0"/>
              </a:defRPr>
            </a:lvl7pPr>
            <a:lvl8pPr marL="3200400" fontAlgn="base">
              <a:spcBef>
                <a:spcPct val="0"/>
              </a:spcBef>
              <a:spcAft>
                <a:spcPct val="0"/>
              </a:spcAft>
              <a:tabLst>
                <a:tab pos="228600" algn="l"/>
                <a:tab pos="457200" algn="l"/>
              </a:tabLst>
              <a:defRPr>
                <a:solidFill>
                  <a:schemeClr val="tx1"/>
                </a:solidFill>
                <a:latin typeface="Arial" pitchFamily="34" charset="0"/>
                <a:cs typeface="Arial" pitchFamily="34" charset="0"/>
              </a:defRPr>
            </a:lvl8pPr>
            <a:lvl9pPr marL="3657600" fontAlgn="base">
              <a:spcBef>
                <a:spcPct val="0"/>
              </a:spcBef>
              <a:spcAft>
                <a:spcPct val="0"/>
              </a:spcAft>
              <a:tabLst>
                <a:tab pos="228600" algn="l"/>
                <a:tab pos="457200" algn="l"/>
              </a:tabLst>
              <a:defRPr>
                <a:solidFill>
                  <a:schemeClr val="tx1"/>
                </a:solidFill>
                <a:latin typeface="Arial" pitchFamily="34" charset="0"/>
                <a:cs typeface="Arial" pitchFamily="34" charset="0"/>
              </a:defRPr>
            </a:lvl9pPr>
          </a:lstStyle>
          <a:p>
            <a:pPr lvl="0" algn="just" defTabSz="914400"/>
            <a:r>
              <a:rPr kumimoji="0" lang="en-CA" altLang="en-US" sz="1600" u="none" strike="noStrike" cap="none" normalizeH="0" baseline="0" dirty="0" smtClean="0">
                <a:ln>
                  <a:noFill/>
                </a:ln>
                <a:solidFill>
                  <a:schemeClr val="tx1"/>
                </a:solidFill>
                <a:effectLst/>
                <a:latin typeface="+mn-lt"/>
                <a:ea typeface="Times New Roman" pitchFamily="18" charset="0"/>
              </a:rPr>
              <a:t>RGP’s ARROwS Project Management Framework illustrates our project philosophy. </a:t>
            </a:r>
            <a:r>
              <a:rPr lang="en-US" altLang="en-US" sz="1600" dirty="0">
                <a:latin typeface="+mn-lt"/>
                <a:ea typeface="Times New Roman" pitchFamily="18" charset="0"/>
              </a:rPr>
              <a:t>First and foremost, RGP’s </a:t>
            </a:r>
            <a:r>
              <a:rPr lang="en-US" altLang="en-US" sz="1600" dirty="0" smtClean="0">
                <a:latin typeface="+mn-lt"/>
                <a:ea typeface="Times New Roman" pitchFamily="18" charset="0"/>
              </a:rPr>
              <a:t>Delivery Team will </a:t>
            </a:r>
            <a:r>
              <a:rPr lang="en-US" altLang="en-US" sz="1600" dirty="0">
                <a:latin typeface="+mn-lt"/>
                <a:ea typeface="Times New Roman" pitchFamily="18" charset="0"/>
              </a:rPr>
              <a:t>follow </a:t>
            </a:r>
            <a:r>
              <a:rPr lang="en-US" altLang="en-US" sz="1600" dirty="0" smtClean="0">
                <a:latin typeface="+mn-lt"/>
                <a:ea typeface="Times New Roman" pitchFamily="18" charset="0"/>
              </a:rPr>
              <a:t>CX’s chosen </a:t>
            </a:r>
            <a:r>
              <a:rPr lang="en-US" altLang="en-US" sz="1600" dirty="0">
                <a:latin typeface="+mn-lt"/>
                <a:ea typeface="Times New Roman" pitchFamily="18" charset="0"/>
              </a:rPr>
              <a:t>standards </a:t>
            </a:r>
            <a:r>
              <a:rPr lang="en-US" altLang="en-US" sz="1600" dirty="0" smtClean="0">
                <a:latin typeface="+mn-lt"/>
                <a:ea typeface="Times New Roman" pitchFamily="18" charset="0"/>
              </a:rPr>
              <a:t>and methodology.</a:t>
            </a:r>
            <a:endParaRPr kumimoji="0" lang="en-US" altLang="en-US" sz="1800" u="none" strike="noStrike" cap="none" normalizeH="0" baseline="0" dirty="0" smtClean="0">
              <a:ln>
                <a:noFill/>
              </a:ln>
              <a:solidFill>
                <a:schemeClr val="tx1"/>
              </a:solidFill>
              <a:effectLst/>
            </a:endParaRPr>
          </a:p>
        </p:txBody>
      </p:sp>
      <p:sp>
        <p:nvSpPr>
          <p:cNvPr id="56" name="Rectangle 2"/>
          <p:cNvSpPr>
            <a:spLocks noChangeArrowheads="1"/>
          </p:cNvSpPr>
          <p:nvPr/>
        </p:nvSpPr>
        <p:spPr bwMode="auto">
          <a:xfrm>
            <a:off x="367393" y="5390574"/>
            <a:ext cx="849325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28600" algn="l"/>
                <a:tab pos="457200" algn="l"/>
              </a:tabLst>
              <a:defRPr>
                <a:solidFill>
                  <a:schemeClr val="tx1"/>
                </a:solidFill>
                <a:latin typeface="Arial" pitchFamily="34" charset="0"/>
                <a:cs typeface="Arial" pitchFamily="34" charset="0"/>
              </a:defRPr>
            </a:lvl1pPr>
            <a:lvl2pPr marL="457200" fontAlgn="base">
              <a:spcBef>
                <a:spcPct val="0"/>
              </a:spcBef>
              <a:spcAft>
                <a:spcPct val="0"/>
              </a:spcAft>
              <a:tabLst>
                <a:tab pos="228600" algn="l"/>
                <a:tab pos="457200" algn="l"/>
              </a:tabLst>
              <a:defRPr>
                <a:solidFill>
                  <a:schemeClr val="tx1"/>
                </a:solidFill>
                <a:latin typeface="Arial" pitchFamily="34" charset="0"/>
                <a:cs typeface="Arial" pitchFamily="34" charset="0"/>
              </a:defRPr>
            </a:lvl2pPr>
            <a:lvl3pPr marL="914400" fontAlgn="base">
              <a:spcBef>
                <a:spcPct val="0"/>
              </a:spcBef>
              <a:spcAft>
                <a:spcPct val="0"/>
              </a:spcAft>
              <a:tabLst>
                <a:tab pos="228600" algn="l"/>
                <a:tab pos="457200" algn="l"/>
              </a:tabLst>
              <a:defRPr>
                <a:solidFill>
                  <a:schemeClr val="tx1"/>
                </a:solidFill>
                <a:latin typeface="Arial" pitchFamily="34" charset="0"/>
                <a:cs typeface="Arial" pitchFamily="34" charset="0"/>
              </a:defRPr>
            </a:lvl3pPr>
            <a:lvl4pPr marL="1371600" fontAlgn="base">
              <a:spcBef>
                <a:spcPct val="0"/>
              </a:spcBef>
              <a:spcAft>
                <a:spcPct val="0"/>
              </a:spcAft>
              <a:tabLst>
                <a:tab pos="228600" algn="l"/>
                <a:tab pos="457200" algn="l"/>
              </a:tabLst>
              <a:defRPr>
                <a:solidFill>
                  <a:schemeClr val="tx1"/>
                </a:solidFill>
                <a:latin typeface="Arial" pitchFamily="34" charset="0"/>
                <a:cs typeface="Arial" pitchFamily="34" charset="0"/>
              </a:defRPr>
            </a:lvl4pPr>
            <a:lvl5pPr marL="1828800" fontAlgn="base">
              <a:spcBef>
                <a:spcPct val="0"/>
              </a:spcBef>
              <a:spcAft>
                <a:spcPct val="0"/>
              </a:spcAft>
              <a:tabLst>
                <a:tab pos="228600" algn="l"/>
                <a:tab pos="457200" algn="l"/>
              </a:tabLst>
              <a:defRPr>
                <a:solidFill>
                  <a:schemeClr val="tx1"/>
                </a:solidFill>
                <a:latin typeface="Arial" pitchFamily="34" charset="0"/>
                <a:cs typeface="Arial" pitchFamily="34" charset="0"/>
              </a:defRPr>
            </a:lvl5pPr>
            <a:lvl6pPr marL="2286000" fontAlgn="base">
              <a:spcBef>
                <a:spcPct val="0"/>
              </a:spcBef>
              <a:spcAft>
                <a:spcPct val="0"/>
              </a:spcAft>
              <a:tabLst>
                <a:tab pos="228600" algn="l"/>
                <a:tab pos="457200" algn="l"/>
              </a:tabLst>
              <a:defRPr>
                <a:solidFill>
                  <a:schemeClr val="tx1"/>
                </a:solidFill>
                <a:latin typeface="Arial" pitchFamily="34" charset="0"/>
                <a:cs typeface="Arial" pitchFamily="34" charset="0"/>
              </a:defRPr>
            </a:lvl6pPr>
            <a:lvl7pPr marL="2743200" fontAlgn="base">
              <a:spcBef>
                <a:spcPct val="0"/>
              </a:spcBef>
              <a:spcAft>
                <a:spcPct val="0"/>
              </a:spcAft>
              <a:tabLst>
                <a:tab pos="228600" algn="l"/>
                <a:tab pos="457200" algn="l"/>
              </a:tabLst>
              <a:defRPr>
                <a:solidFill>
                  <a:schemeClr val="tx1"/>
                </a:solidFill>
                <a:latin typeface="Arial" pitchFamily="34" charset="0"/>
                <a:cs typeface="Arial" pitchFamily="34" charset="0"/>
              </a:defRPr>
            </a:lvl7pPr>
            <a:lvl8pPr marL="3200400" fontAlgn="base">
              <a:spcBef>
                <a:spcPct val="0"/>
              </a:spcBef>
              <a:spcAft>
                <a:spcPct val="0"/>
              </a:spcAft>
              <a:tabLst>
                <a:tab pos="228600" algn="l"/>
                <a:tab pos="457200" algn="l"/>
              </a:tabLst>
              <a:defRPr>
                <a:solidFill>
                  <a:schemeClr val="tx1"/>
                </a:solidFill>
                <a:latin typeface="Arial" pitchFamily="34" charset="0"/>
                <a:cs typeface="Arial" pitchFamily="34" charset="0"/>
              </a:defRPr>
            </a:lvl8pPr>
            <a:lvl9pPr marL="3657600" fontAlgn="base">
              <a:spcBef>
                <a:spcPct val="0"/>
              </a:spcBef>
              <a:spcAft>
                <a:spcPct val="0"/>
              </a:spcAft>
              <a:tabLst>
                <a:tab pos="228600" algn="l"/>
                <a:tab pos="457200" algn="l"/>
              </a:tabLst>
              <a:defRPr>
                <a:solidFill>
                  <a:schemeClr val="tx1"/>
                </a:solidFill>
                <a:latin typeface="Arial" pitchFamily="34" charset="0"/>
                <a:cs typeface="Arial" pitchFamily="34" charset="0"/>
              </a:defRPr>
            </a:lvl9pPr>
          </a:lstStyle>
          <a:p>
            <a:pPr lvl="0" defTabSz="914400"/>
            <a:r>
              <a:rPr kumimoji="0" lang="en-CA" altLang="en-US" sz="1600" u="none" strike="noStrike" cap="none" normalizeH="0" baseline="0" dirty="0" smtClean="0">
                <a:ln>
                  <a:noFill/>
                </a:ln>
                <a:effectLst/>
                <a:latin typeface="+mn-lt"/>
                <a:ea typeface="Times New Roman" pitchFamily="18" charset="0"/>
              </a:rPr>
              <a:t>Refer to the following slides for additional information regarding RGP’s</a:t>
            </a:r>
            <a:r>
              <a:rPr lang="en-CA" altLang="en-US" sz="1600" dirty="0" smtClean="0">
                <a:latin typeface="+mn-lt"/>
                <a:ea typeface="Times New Roman" pitchFamily="18" charset="0"/>
              </a:rPr>
              <a:t> Change Management framework and PMO-in-a-Box Toolkit.</a:t>
            </a:r>
            <a:endParaRPr kumimoji="0" lang="en-US" altLang="en-US" sz="1800" u="none" strike="noStrike" cap="none" normalizeH="0" baseline="0" dirty="0" smtClean="0">
              <a:ln>
                <a:noFill/>
              </a:ln>
              <a:effectLst/>
            </a:endParaRPr>
          </a:p>
        </p:txBody>
      </p:sp>
      <p:sp>
        <p:nvSpPr>
          <p:cNvPr id="57" name="Content Placeholder 7"/>
          <p:cNvSpPr txBox="1">
            <a:spLocks/>
          </p:cNvSpPr>
          <p:nvPr/>
        </p:nvSpPr>
        <p:spPr bwMode="auto">
          <a:xfrm>
            <a:off x="387519" y="4421391"/>
            <a:ext cx="8467572" cy="37802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p</a:t>
            </a:r>
            <a:r>
              <a:rPr lang="en-US" sz="1800" kern="0" cap="small" dirty="0" smtClean="0">
                <a:solidFill>
                  <a:srgbClr val="FFFFFF"/>
                </a:solidFill>
                <a:cs typeface="Arial" pitchFamily="34" charset="0"/>
              </a:rPr>
              <a:t>mo in-a-box toolkit</a:t>
            </a:r>
            <a:endParaRPr lang="en-US" sz="1800" kern="0" cap="small" dirty="0">
              <a:solidFill>
                <a:srgbClr val="FFFFFF"/>
              </a:solidFill>
              <a:cs typeface="Arial" pitchFamily="34" charset="0"/>
            </a:endParaRPr>
          </a:p>
        </p:txBody>
      </p:sp>
    </p:spTree>
    <p:extLst>
      <p:ext uri="{BB962C8B-B14F-4D97-AF65-F5344CB8AC3E}">
        <p14:creationId xmlns:p14="http://schemas.microsoft.com/office/powerpoint/2010/main" val="20743055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cap="all" dirty="0"/>
              <a:t>Approach to Change Management – E3</a:t>
            </a:r>
          </a:p>
          <a:p>
            <a:endParaRPr lang="en-US" dirty="0"/>
          </a:p>
          <a:p>
            <a:endParaRPr lang="en-US" dirty="0"/>
          </a:p>
        </p:txBody>
      </p:sp>
      <p:grpSp>
        <p:nvGrpSpPr>
          <p:cNvPr id="47" name="Group 51"/>
          <p:cNvGrpSpPr>
            <a:grpSpLocks noChangeAspect="1"/>
          </p:cNvGrpSpPr>
          <p:nvPr/>
        </p:nvGrpSpPr>
        <p:grpSpPr>
          <a:xfrm>
            <a:off x="1332742" y="1577867"/>
            <a:ext cx="6478516" cy="4796683"/>
            <a:chOff x="1262250" y="990590"/>
            <a:chExt cx="7054299" cy="5222992"/>
          </a:xfrm>
        </p:grpSpPr>
        <p:grpSp>
          <p:nvGrpSpPr>
            <p:cNvPr id="48" name="Group 29"/>
            <p:cNvGrpSpPr/>
            <p:nvPr/>
          </p:nvGrpSpPr>
          <p:grpSpPr>
            <a:xfrm>
              <a:off x="3390900" y="990590"/>
              <a:ext cx="2944449" cy="2438409"/>
              <a:chOff x="3390900" y="1334965"/>
              <a:chExt cx="2944449" cy="2438409"/>
            </a:xfrm>
          </p:grpSpPr>
          <p:sp>
            <p:nvSpPr>
              <p:cNvPr id="107" name="Isosceles Triangle 106"/>
              <p:cNvSpPr/>
              <p:nvPr/>
            </p:nvSpPr>
            <p:spPr>
              <a:xfrm rot="5400000">
                <a:off x="5343525" y="2049351"/>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8" name="Isosceles Triangle 107"/>
              <p:cNvSpPr/>
              <p:nvPr/>
            </p:nvSpPr>
            <p:spPr>
              <a:xfrm rot="16200000">
                <a:off x="3362325" y="2049351"/>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9" name="Isosceles Triangle 108"/>
              <p:cNvSpPr/>
              <p:nvPr/>
            </p:nvSpPr>
            <p:spPr>
              <a:xfrm rot="10800000">
                <a:off x="4352925" y="3087574"/>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grpSp>
            <p:nvGrpSpPr>
              <p:cNvPr id="110" name="Group 10"/>
              <p:cNvGrpSpPr/>
              <p:nvPr/>
            </p:nvGrpSpPr>
            <p:grpSpPr>
              <a:xfrm>
                <a:off x="4049349" y="1334965"/>
                <a:ext cx="2286000" cy="2015936"/>
                <a:chOff x="2334849" y="3124190"/>
                <a:chExt cx="2286000" cy="2015936"/>
              </a:xfrm>
            </p:grpSpPr>
            <p:sp>
              <p:nvSpPr>
                <p:cNvPr id="111" name="TextBox 110"/>
                <p:cNvSpPr txBox="1"/>
                <p:nvPr/>
              </p:nvSpPr>
              <p:spPr>
                <a:xfrm>
                  <a:off x="2334849" y="3124190"/>
                  <a:ext cx="1524000" cy="2015936"/>
                </a:xfrm>
                <a:prstGeom prst="rect">
                  <a:avLst/>
                </a:prstGeom>
                <a:noFill/>
              </p:spPr>
              <p:txBody>
                <a:bodyPr wrap="square" rtlCol="0">
                  <a:spAutoFit/>
                </a:bodyPr>
                <a:lstStyle/>
                <a:p>
                  <a:pPr defTabSz="901364">
                    <a:defRPr/>
                  </a:pPr>
                  <a:r>
                    <a:rPr lang="en-US" sz="12500" b="1" kern="0" dirty="0">
                      <a:solidFill>
                        <a:srgbClr val="C60C30"/>
                      </a:solidFill>
                    </a:rPr>
                    <a:t>E</a:t>
                  </a:r>
                </a:p>
              </p:txBody>
            </p:sp>
            <p:sp>
              <p:nvSpPr>
                <p:cNvPr id="112" name="TextBox 6"/>
                <p:cNvSpPr txBox="1"/>
                <p:nvPr/>
              </p:nvSpPr>
              <p:spPr>
                <a:xfrm>
                  <a:off x="3096849" y="3210063"/>
                  <a:ext cx="1524000" cy="1034129"/>
                </a:xfrm>
                <a:prstGeom prst="rect">
                  <a:avLst/>
                </a:prstGeom>
                <a:noFill/>
              </p:spPr>
              <p:txBody>
                <a:bodyPr wrap="square" rtlCol="0">
                  <a:spAutoFit/>
                </a:bodyPr>
                <a:lstStyle/>
                <a:p>
                  <a:pPr defTabSz="901364">
                    <a:defRPr/>
                  </a:pPr>
                  <a:r>
                    <a:rPr lang="en-US" sz="6000" b="1" kern="0" dirty="0">
                      <a:solidFill>
                        <a:srgbClr val="C60C30"/>
                      </a:solidFill>
                    </a:rPr>
                    <a:t>3</a:t>
                  </a:r>
                </a:p>
              </p:txBody>
            </p:sp>
          </p:grpSp>
        </p:grpSp>
        <p:grpSp>
          <p:nvGrpSpPr>
            <p:cNvPr id="49" name="Group 17"/>
            <p:cNvGrpSpPr/>
            <p:nvPr/>
          </p:nvGrpSpPr>
          <p:grpSpPr>
            <a:xfrm>
              <a:off x="1262250" y="1120625"/>
              <a:ext cx="2128650" cy="3086100"/>
              <a:chOff x="-990600" y="990600"/>
              <a:chExt cx="2128650" cy="3086100"/>
            </a:xfrm>
          </p:grpSpPr>
          <p:sp>
            <p:nvSpPr>
              <p:cNvPr id="103" name="Rectangle 102"/>
              <p:cNvSpPr/>
              <p:nvPr/>
            </p:nvSpPr>
            <p:spPr>
              <a:xfrm>
                <a:off x="-990600" y="2209800"/>
                <a:ext cx="2128650" cy="1866900"/>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4" name="Rectangle 103"/>
              <p:cNvSpPr/>
              <p:nvPr/>
            </p:nvSpPr>
            <p:spPr>
              <a:xfrm>
                <a:off x="-990600" y="990600"/>
                <a:ext cx="2126902"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5" name="Title 5"/>
              <p:cNvSpPr txBox="1">
                <a:spLocks/>
              </p:cNvSpPr>
              <p:nvPr/>
            </p:nvSpPr>
            <p:spPr>
              <a:xfrm>
                <a:off x="-940159" y="1067874"/>
                <a:ext cx="2076461"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a:solidFill>
                      <a:srgbClr val="FFFFFF"/>
                    </a:solidFill>
                    <a:cs typeface="Arial" pitchFamily="34" charset="0"/>
                  </a:rPr>
                  <a:t>Engage</a:t>
                </a:r>
              </a:p>
              <a:p>
                <a:pPr defTabSz="900568">
                  <a:spcBef>
                    <a:spcPct val="0"/>
                  </a:spcBef>
                  <a:spcAft>
                    <a:spcPts val="600"/>
                  </a:spcAft>
                  <a:defRPr/>
                </a:pPr>
                <a:r>
                  <a:rPr lang="en-US" sz="1200" b="1" kern="0" dirty="0">
                    <a:solidFill>
                      <a:srgbClr val="FFFFFF"/>
                    </a:solidFill>
                    <a:cs typeface="Arial" pitchFamily="34" charset="0"/>
                  </a:rPr>
                  <a:t>Ongoing Stakeholder communication to gain</a:t>
                </a:r>
                <a:br>
                  <a:rPr lang="en-US" sz="1200" b="1" kern="0" dirty="0">
                    <a:solidFill>
                      <a:srgbClr val="FFFFFF"/>
                    </a:solidFill>
                    <a:cs typeface="Arial" pitchFamily="34" charset="0"/>
                  </a:rPr>
                </a:br>
                <a:r>
                  <a:rPr lang="en-US" sz="1200" b="1" kern="0" dirty="0">
                    <a:solidFill>
                      <a:srgbClr val="FFFFFF"/>
                    </a:solidFill>
                    <a:cs typeface="Arial" pitchFamily="34" charset="0"/>
                  </a:rPr>
                  <a:t>and maintain buy-in </a:t>
                </a:r>
                <a:br>
                  <a:rPr lang="en-US" sz="1200" b="1" kern="0" dirty="0">
                    <a:solidFill>
                      <a:srgbClr val="FFFFFF"/>
                    </a:solidFill>
                    <a:cs typeface="Arial" pitchFamily="34" charset="0"/>
                  </a:rPr>
                </a:br>
                <a:r>
                  <a:rPr lang="en-US" sz="1200" b="1" kern="0" dirty="0">
                    <a:solidFill>
                      <a:srgbClr val="FFFFFF"/>
                    </a:solidFill>
                    <a:cs typeface="Arial" pitchFamily="34" charset="0"/>
                  </a:rPr>
                  <a:t>and support</a:t>
                </a:r>
                <a:endParaRPr lang="en-US" sz="1200" b="1" kern="0" baseline="30000" dirty="0">
                  <a:solidFill>
                    <a:srgbClr val="FFFFFF"/>
                  </a:solidFill>
                  <a:cs typeface="Arial" pitchFamily="34" charset="0"/>
                </a:endParaRPr>
              </a:p>
            </p:txBody>
          </p:sp>
          <p:sp>
            <p:nvSpPr>
              <p:cNvPr id="106" name="Title 5"/>
              <p:cNvSpPr txBox="1">
                <a:spLocks/>
              </p:cNvSpPr>
              <p:nvPr/>
            </p:nvSpPr>
            <p:spPr>
              <a:xfrm>
                <a:off x="-953038" y="2448060"/>
                <a:ext cx="2019837"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Identify stakeholders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key messages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Define engagement plan</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communication</a:t>
                </a:r>
              </a:p>
            </p:txBody>
          </p:sp>
        </p:grpSp>
        <p:grpSp>
          <p:nvGrpSpPr>
            <p:cNvPr id="50" name="Group 18"/>
            <p:cNvGrpSpPr/>
            <p:nvPr/>
          </p:nvGrpSpPr>
          <p:grpSpPr>
            <a:xfrm>
              <a:off x="3694712" y="3504849"/>
              <a:ext cx="2108490" cy="2708733"/>
              <a:chOff x="-990600" y="990600"/>
              <a:chExt cx="2108490" cy="2708733"/>
            </a:xfrm>
          </p:grpSpPr>
          <p:sp>
            <p:nvSpPr>
              <p:cNvPr id="99" name="Rectangle 98"/>
              <p:cNvSpPr/>
              <p:nvPr/>
            </p:nvSpPr>
            <p:spPr>
              <a:xfrm>
                <a:off x="-990600" y="2209800"/>
                <a:ext cx="2108490" cy="1489533"/>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0" name="Rectangle 99"/>
              <p:cNvSpPr/>
              <p:nvPr/>
            </p:nvSpPr>
            <p:spPr>
              <a:xfrm>
                <a:off x="-990600" y="990600"/>
                <a:ext cx="2108490"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1" name="Title 5"/>
              <p:cNvSpPr txBox="1">
                <a:spLocks/>
              </p:cNvSpPr>
              <p:nvPr/>
            </p:nvSpPr>
            <p:spPr>
              <a:xfrm>
                <a:off x="-940159" y="1067874"/>
                <a:ext cx="2056795"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smtClean="0">
                    <a:solidFill>
                      <a:srgbClr val="FFFFFF"/>
                    </a:solidFill>
                    <a:cs typeface="Arial" pitchFamily="34" charset="0"/>
                  </a:rPr>
                  <a:t>Enable</a:t>
                </a:r>
                <a:endParaRPr lang="en-US" sz="1600" b="1" kern="0" dirty="0">
                  <a:solidFill>
                    <a:srgbClr val="FFFFFF"/>
                  </a:solidFill>
                  <a:cs typeface="Arial" pitchFamily="34" charset="0"/>
                </a:endParaRPr>
              </a:p>
              <a:p>
                <a:pPr defTabSz="900568">
                  <a:spcBef>
                    <a:spcPct val="0"/>
                  </a:spcBef>
                  <a:spcAft>
                    <a:spcPts val="600"/>
                  </a:spcAft>
                  <a:defRPr/>
                </a:pPr>
                <a:r>
                  <a:rPr lang="en-US" sz="1200" b="1" kern="0" dirty="0" smtClean="0">
                    <a:solidFill>
                      <a:srgbClr val="FFFFFF"/>
                    </a:solidFill>
                    <a:cs typeface="Arial" pitchFamily="34" charset="0"/>
                  </a:rPr>
                  <a:t>Organizational </a:t>
                </a:r>
                <a:r>
                  <a:rPr lang="en-US" sz="1200" b="1" kern="0" dirty="0">
                    <a:solidFill>
                      <a:srgbClr val="FFFFFF"/>
                    </a:solidFill>
                    <a:cs typeface="Arial" pitchFamily="34" charset="0"/>
                  </a:rPr>
                  <a:t>analysis </a:t>
                </a:r>
                <a:br>
                  <a:rPr lang="en-US" sz="1200" b="1" kern="0" dirty="0">
                    <a:solidFill>
                      <a:srgbClr val="FFFFFF"/>
                    </a:solidFill>
                    <a:cs typeface="Arial" pitchFamily="34" charset="0"/>
                  </a:rPr>
                </a:br>
                <a:r>
                  <a:rPr lang="en-US" sz="1200" b="1" kern="0" dirty="0">
                    <a:solidFill>
                      <a:srgbClr val="FFFFFF"/>
                    </a:solidFill>
                    <a:cs typeface="Arial" pitchFamily="34" charset="0"/>
                  </a:rPr>
                  <a:t>and modification to </a:t>
                </a:r>
                <a:br>
                  <a:rPr lang="en-US" sz="1200" b="1" kern="0" dirty="0">
                    <a:solidFill>
                      <a:srgbClr val="FFFFFF"/>
                    </a:solidFill>
                    <a:cs typeface="Arial" pitchFamily="34" charset="0"/>
                  </a:rPr>
                </a:br>
                <a:r>
                  <a:rPr lang="en-US" sz="1200" b="1" kern="0" dirty="0">
                    <a:solidFill>
                      <a:srgbClr val="FFFFFF"/>
                    </a:solidFill>
                    <a:cs typeface="Arial" pitchFamily="34" charset="0"/>
                  </a:rPr>
                  <a:t>enable and sustain change</a:t>
                </a:r>
                <a:endParaRPr lang="en-US" sz="1200" b="1" kern="0" baseline="30000" dirty="0">
                  <a:solidFill>
                    <a:srgbClr val="FFFFFF"/>
                  </a:solidFill>
                  <a:cs typeface="Arial" pitchFamily="34" charset="0"/>
                </a:endParaRPr>
              </a:p>
            </p:txBody>
          </p:sp>
          <p:sp>
            <p:nvSpPr>
              <p:cNvPr id="102" name="Title 5"/>
              <p:cNvSpPr txBox="1">
                <a:spLocks/>
              </p:cNvSpPr>
              <p:nvPr/>
            </p:nvSpPr>
            <p:spPr>
              <a:xfrm>
                <a:off x="-953038" y="2448060"/>
                <a:ext cx="2069994"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Clarify change objectives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Evaluate change readiness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Identify organizational modifications</a:t>
                </a:r>
              </a:p>
            </p:txBody>
          </p:sp>
        </p:grpSp>
        <p:grpSp>
          <p:nvGrpSpPr>
            <p:cNvPr id="51" name="Group 23"/>
            <p:cNvGrpSpPr/>
            <p:nvPr/>
          </p:nvGrpSpPr>
          <p:grpSpPr>
            <a:xfrm>
              <a:off x="6150925" y="1120625"/>
              <a:ext cx="2165624" cy="3086100"/>
              <a:chOff x="-990600" y="990600"/>
              <a:chExt cx="2165624" cy="3086100"/>
            </a:xfrm>
          </p:grpSpPr>
          <p:sp>
            <p:nvSpPr>
              <p:cNvPr id="52" name="Rectangle 51"/>
              <p:cNvSpPr/>
              <p:nvPr/>
            </p:nvSpPr>
            <p:spPr>
              <a:xfrm>
                <a:off x="-990600" y="2209800"/>
                <a:ext cx="2165624" cy="1866900"/>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53" name="Rectangle 52"/>
              <p:cNvSpPr/>
              <p:nvPr/>
            </p:nvSpPr>
            <p:spPr>
              <a:xfrm>
                <a:off x="-990600" y="990600"/>
                <a:ext cx="2165624"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54" name="Title 5"/>
              <p:cNvSpPr txBox="1">
                <a:spLocks/>
              </p:cNvSpPr>
              <p:nvPr/>
            </p:nvSpPr>
            <p:spPr>
              <a:xfrm>
                <a:off x="-940159" y="1067874"/>
                <a:ext cx="2112529"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a:solidFill>
                      <a:srgbClr val="FFFFFF"/>
                    </a:solidFill>
                    <a:cs typeface="Arial" pitchFamily="34" charset="0"/>
                  </a:rPr>
                  <a:t>Execute</a:t>
                </a:r>
              </a:p>
              <a:p>
                <a:pPr defTabSz="900568">
                  <a:spcBef>
                    <a:spcPct val="0"/>
                  </a:spcBef>
                  <a:spcAft>
                    <a:spcPts val="600"/>
                  </a:spcAft>
                  <a:defRPr/>
                </a:pPr>
                <a:r>
                  <a:rPr lang="en-US" sz="1200" b="1" kern="0" dirty="0">
                    <a:solidFill>
                      <a:srgbClr val="FFFFFF"/>
                    </a:solidFill>
                    <a:cs typeface="Arial" pitchFamily="34" charset="0"/>
                  </a:rPr>
                  <a:t>Training and communication to ensure successful implementation of change</a:t>
                </a:r>
                <a:endParaRPr lang="en-US" sz="1200" b="1" kern="0" baseline="30000" dirty="0">
                  <a:solidFill>
                    <a:srgbClr val="FFFFFF"/>
                  </a:solidFill>
                  <a:cs typeface="Arial" pitchFamily="34" charset="0"/>
                </a:endParaRPr>
              </a:p>
            </p:txBody>
          </p:sp>
          <p:sp>
            <p:nvSpPr>
              <p:cNvPr id="55" name="Title 5"/>
              <p:cNvSpPr txBox="1">
                <a:spLocks/>
              </p:cNvSpPr>
              <p:nvPr/>
            </p:nvSpPr>
            <p:spPr>
              <a:xfrm>
                <a:off x="-953038" y="2448060"/>
                <a:ext cx="2128062"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Assess stakeholder impacts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and deliver training</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and roll out communication</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Assess outcomes</a:t>
                </a:r>
              </a:p>
            </p:txBody>
          </p:sp>
        </p:grpSp>
      </p:grpSp>
      <p:sp>
        <p:nvSpPr>
          <p:cNvPr id="113" name="Content Placeholder 5"/>
          <p:cNvSpPr txBox="1">
            <a:spLocks/>
          </p:cNvSpPr>
          <p:nvPr/>
        </p:nvSpPr>
        <p:spPr bwMode="auto">
          <a:xfrm>
            <a:off x="539750" y="426653"/>
            <a:ext cx="8032750" cy="1082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286" tIns="48146" rIns="96286" bIns="48146" numCol="1" anchor="t" anchorCtr="0" compatLnSpc="1">
            <a:prstTxWarp prst="textNoShape">
              <a:avLst/>
            </a:prstTxWarp>
            <a:spAutoFit/>
          </a:bodyPr>
          <a:lstStyle>
            <a:lvl1pPr marL="360363" indent="-360363" algn="l" defTabSz="962025" rtl="0" eaLnBrk="0" fontAlgn="base" hangingPunct="0">
              <a:lnSpc>
                <a:spcPts val="2300"/>
              </a:lnSpc>
              <a:spcBef>
                <a:spcPct val="0"/>
              </a:spcBef>
              <a:spcAft>
                <a:spcPts val="1200"/>
              </a:spcAft>
              <a:defRPr sz="1600" kern="1200">
                <a:solidFill>
                  <a:schemeClr val="tx1"/>
                </a:solidFill>
                <a:latin typeface="+mn-lt"/>
                <a:ea typeface="+mn-ea"/>
                <a:cs typeface="Arial" pitchFamily="34" charset="0"/>
              </a:defRPr>
            </a:lvl1pPr>
            <a:lvl2pPr marL="781050" indent="-300038" algn="l" defTabSz="962025" rtl="0" eaLnBrk="0" fontAlgn="base" hangingPunct="0">
              <a:lnSpc>
                <a:spcPts val="2300"/>
              </a:lnSpc>
              <a:spcBef>
                <a:spcPct val="0"/>
              </a:spcBef>
              <a:spcAft>
                <a:spcPts val="1200"/>
              </a:spcAft>
              <a:buClr>
                <a:schemeClr val="accent1"/>
              </a:buClr>
              <a:buFont typeface="Wingdings" pitchFamily="2" charset="2"/>
              <a:buChar char="§"/>
              <a:defRPr sz="1600" kern="1200">
                <a:solidFill>
                  <a:schemeClr val="tx1"/>
                </a:solidFill>
                <a:latin typeface="+mn-lt"/>
                <a:ea typeface="+mn-ea"/>
                <a:cs typeface="Arial" pitchFamily="34" charset="0"/>
              </a:defRPr>
            </a:lvl2pPr>
            <a:lvl3pPr marL="1203325" indent="-239713" algn="l" defTabSz="962025" rtl="0" eaLnBrk="0" fontAlgn="base" hangingPunct="0">
              <a:lnSpc>
                <a:spcPts val="2300"/>
              </a:lnSpc>
              <a:spcBef>
                <a:spcPct val="0"/>
              </a:spcBef>
              <a:spcAft>
                <a:spcPts val="1200"/>
              </a:spcAft>
              <a:buFont typeface="Wingdings" pitchFamily="2" charset="2"/>
              <a:buChar char="§"/>
              <a:defRPr sz="1600" kern="1200">
                <a:solidFill>
                  <a:schemeClr val="tx1"/>
                </a:solidFill>
                <a:latin typeface="+mn-lt"/>
                <a:ea typeface="+mn-ea"/>
                <a:cs typeface="Arial" pitchFamily="34" charset="0"/>
              </a:defRPr>
            </a:lvl3pPr>
            <a:lvl4pPr marL="1684338" indent="-239713" algn="l" defTabSz="962025" rtl="0" eaLnBrk="0" fontAlgn="base" hangingPunct="0">
              <a:lnSpc>
                <a:spcPts val="2300"/>
              </a:lnSpc>
              <a:spcBef>
                <a:spcPct val="0"/>
              </a:spcBef>
              <a:spcAft>
                <a:spcPts val="1200"/>
              </a:spcAft>
              <a:buClr>
                <a:srgbClr val="92887E"/>
              </a:buClr>
              <a:buFont typeface="Wingdings" pitchFamily="2" charset="2"/>
              <a:buChar char="§"/>
              <a:defRPr sz="1600" kern="1200">
                <a:solidFill>
                  <a:schemeClr val="tx1"/>
                </a:solidFill>
                <a:latin typeface="+mn-lt"/>
                <a:ea typeface="+mn-ea"/>
                <a:cs typeface="Arial" pitchFamily="34" charset="0"/>
              </a:defRPr>
            </a:lvl4pPr>
            <a:lvl5pPr marL="2165350" indent="-239713" algn="l" defTabSz="962025" rtl="0" eaLnBrk="0" fontAlgn="base" hangingPunct="0">
              <a:lnSpc>
                <a:spcPts val="2300"/>
              </a:lnSpc>
              <a:spcBef>
                <a:spcPct val="0"/>
              </a:spcBef>
              <a:spcAft>
                <a:spcPts val="1200"/>
              </a:spcAft>
              <a:buClr>
                <a:schemeClr val="accent1"/>
              </a:buClr>
              <a:buFont typeface="Wingdings" pitchFamily="2" charset="2"/>
              <a:buChar char="§"/>
              <a:defRPr sz="1600" kern="1200">
                <a:solidFill>
                  <a:schemeClr val="tx1"/>
                </a:solidFill>
                <a:latin typeface="+mn-lt"/>
                <a:ea typeface="+mn-ea"/>
                <a:cs typeface="Arial" pitchFamily="34" charset="0"/>
              </a:defRPr>
            </a:lvl5pPr>
            <a:lvl6pPr marL="2648018"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29477"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610932"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92390"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lgn="just" eaLnBrk="1" hangingPunct="1">
              <a:lnSpc>
                <a:spcPct val="100000"/>
              </a:lnSpc>
              <a:spcBef>
                <a:spcPts val="600"/>
              </a:spcBef>
              <a:spcAft>
                <a:spcPts val="600"/>
              </a:spcAft>
            </a:pPr>
            <a:r>
              <a:rPr lang="en-US" dirty="0">
                <a:latin typeface="Calibri" pitchFamily="34" charset="0"/>
                <a:cs typeface="Arial" charset="0"/>
              </a:rPr>
              <a:t>RGP monitors all performance, </a:t>
            </a:r>
            <a:r>
              <a:rPr lang="en-US" dirty="0" smtClean="0">
                <a:latin typeface="Calibri" pitchFamily="34" charset="0"/>
                <a:cs typeface="Arial" charset="0"/>
              </a:rPr>
              <a:t>execution and </a:t>
            </a:r>
            <a:r>
              <a:rPr lang="en-US" dirty="0">
                <a:latin typeface="Calibri" pitchFamily="34" charset="0"/>
                <a:cs typeface="Arial" charset="0"/>
              </a:rPr>
              <a:t>end </a:t>
            </a:r>
            <a:r>
              <a:rPr lang="en-US" dirty="0" smtClean="0">
                <a:latin typeface="Calibri" pitchFamily="34" charset="0"/>
                <a:cs typeface="Arial" charset="0"/>
              </a:rPr>
              <a:t>products </a:t>
            </a:r>
            <a:r>
              <a:rPr lang="en-US" dirty="0">
                <a:latin typeface="Calibri" pitchFamily="34" charset="0"/>
                <a:cs typeface="Arial" charset="0"/>
              </a:rPr>
              <a:t>with a client-centric and agile approach </a:t>
            </a:r>
            <a:r>
              <a:rPr lang="en-US" dirty="0" smtClean="0">
                <a:latin typeface="Calibri" pitchFamily="34" charset="0"/>
                <a:cs typeface="Arial" charset="0"/>
              </a:rPr>
              <a:t>which </a:t>
            </a:r>
            <a:r>
              <a:rPr lang="en-US" dirty="0">
                <a:latin typeface="Calibri" pitchFamily="34" charset="0"/>
                <a:cs typeface="Arial" charset="0"/>
              </a:rPr>
              <a:t>encapsulates the entire project </a:t>
            </a:r>
            <a:r>
              <a:rPr lang="en-US" dirty="0" smtClean="0">
                <a:latin typeface="Calibri" pitchFamily="34" charset="0"/>
                <a:cs typeface="Arial" charset="0"/>
              </a:rPr>
              <a:t>lifecycle. RGP’s </a:t>
            </a:r>
            <a:r>
              <a:rPr lang="en-US" dirty="0">
                <a:latin typeface="Calibri" pitchFamily="34" charset="0"/>
                <a:cs typeface="Arial" charset="0"/>
              </a:rPr>
              <a:t>E</a:t>
            </a:r>
            <a:r>
              <a:rPr lang="en-US" baseline="30000" dirty="0">
                <a:latin typeface="Calibri" pitchFamily="34" charset="0"/>
                <a:cs typeface="Arial" charset="0"/>
              </a:rPr>
              <a:t>3</a:t>
            </a:r>
            <a:r>
              <a:rPr lang="en-US" dirty="0">
                <a:latin typeface="Calibri" pitchFamily="34" charset="0"/>
                <a:cs typeface="Arial" charset="0"/>
              </a:rPr>
              <a:t> Change Management framework </a:t>
            </a:r>
            <a:r>
              <a:rPr lang="en-US" dirty="0" smtClean="0">
                <a:latin typeface="Calibri" pitchFamily="34" charset="0"/>
                <a:cs typeface="Arial" charset="0"/>
              </a:rPr>
              <a:t>promotes </a:t>
            </a:r>
            <a:r>
              <a:rPr lang="en-US" dirty="0">
                <a:latin typeface="Calibri" pitchFamily="34" charset="0"/>
                <a:cs typeface="Arial" charset="0"/>
              </a:rPr>
              <a:t>continuous improvement as best practices are identified and </a:t>
            </a:r>
            <a:r>
              <a:rPr lang="en-US" dirty="0" smtClean="0">
                <a:latin typeface="Calibri" pitchFamily="34" charset="0"/>
                <a:cs typeface="Arial" charset="0"/>
              </a:rPr>
              <a:t>strategic </a:t>
            </a:r>
            <a:r>
              <a:rPr lang="en-US" dirty="0">
                <a:latin typeface="Calibri" pitchFamily="34" charset="0"/>
                <a:cs typeface="Arial" charset="0"/>
              </a:rPr>
              <a:t>objectives are </a:t>
            </a:r>
            <a:r>
              <a:rPr lang="en-US" dirty="0" smtClean="0">
                <a:latin typeface="Calibri" pitchFamily="34" charset="0"/>
                <a:cs typeface="Arial" charset="0"/>
              </a:rPr>
              <a:t>refined.</a:t>
            </a:r>
          </a:p>
        </p:txBody>
      </p:sp>
    </p:spTree>
    <p:extLst>
      <p:ext uri="{BB962C8B-B14F-4D97-AF65-F5344CB8AC3E}">
        <p14:creationId xmlns:p14="http://schemas.microsoft.com/office/powerpoint/2010/main" val="37514165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06538" y="964713"/>
            <a:ext cx="8568952" cy="603584"/>
          </a:xfrm>
          <a:prstGeom prst="rect">
            <a:avLst/>
          </a:prstGeom>
        </p:spPr>
        <p:txBody>
          <a:bodyPr wrap="square">
            <a:spAutoFit/>
          </a:bodyPr>
          <a:lstStyle/>
          <a:p>
            <a:pPr marR="0" lvl="0" algn="just">
              <a:lnSpc>
                <a:spcPts val="2000"/>
              </a:lnSpc>
              <a:spcBef>
                <a:spcPts val="600"/>
              </a:spcBef>
              <a:spcAft>
                <a:spcPts val="0"/>
              </a:spcAft>
              <a:buClr>
                <a:srgbClr val="C60C30"/>
              </a:buClr>
              <a:buSzPts val="1000"/>
              <a:tabLst>
                <a:tab pos="228600" algn="l"/>
              </a:tabLst>
            </a:pPr>
            <a:r>
              <a:rPr lang="en-CA" sz="1600" kern="1000" dirty="0">
                <a:ea typeface="Times New Roman"/>
                <a:cs typeface="Arial"/>
              </a:rPr>
              <a:t>RGP’s PMO-in-a-Box incorporates tools, templates, and </a:t>
            </a:r>
            <a:r>
              <a:rPr lang="en-CA" sz="1600" kern="1000" dirty="0" smtClean="0">
                <a:ea typeface="Times New Roman"/>
                <a:cs typeface="Arial"/>
              </a:rPr>
              <a:t>best practices for processes and deliverables, as applicable, serving as an accelerator for project efforts. </a:t>
            </a:r>
            <a:endParaRPr lang="en-US" sz="1600" kern="1000" dirty="0">
              <a:ea typeface="Times New Roman"/>
              <a:cs typeface="Arial"/>
            </a:endParaRPr>
          </a:p>
        </p:txBody>
      </p:sp>
      <p:graphicFrame>
        <p:nvGraphicFramePr>
          <p:cNvPr id="28" name="Table 27"/>
          <p:cNvGraphicFramePr>
            <a:graphicFrameLocks noGrp="1"/>
          </p:cNvGraphicFramePr>
          <p:nvPr>
            <p:extLst>
              <p:ext uri="{D42A27DB-BD31-4B8C-83A1-F6EECF244321}">
                <p14:modId xmlns:p14="http://schemas.microsoft.com/office/powerpoint/2010/main" val="1104947412"/>
              </p:ext>
            </p:extLst>
          </p:nvPr>
        </p:nvGraphicFramePr>
        <p:xfrm>
          <a:off x="306537" y="1811185"/>
          <a:ext cx="8568954" cy="3652520"/>
        </p:xfrm>
        <a:graphic>
          <a:graphicData uri="http://schemas.openxmlformats.org/drawingml/2006/table">
            <a:tbl>
              <a:tblPr firstRow="1" bandRow="1"/>
              <a:tblGrid>
                <a:gridCol w="2159787"/>
                <a:gridCol w="2159787"/>
                <a:gridCol w="2159787"/>
                <a:gridCol w="2089593"/>
              </a:tblGrid>
              <a:tr h="0">
                <a:tc gridSpan="4">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PMO-IN-A-BOX TEMPLATES AND TOOLS</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6F665D"/>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0">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INITIATING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PLANNING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EXECUTING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CLOSING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r>
              <a:tr h="370840">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Project/initiative charter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Stakeholder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Stakeholder </a:t>
                      </a:r>
                      <a:br>
                        <a:rPr lang="en-CA" sz="1150" kern="1000" dirty="0">
                          <a:effectLst/>
                          <a:latin typeface="Calibri"/>
                          <a:ea typeface="Times New Roman"/>
                          <a:cs typeface="Arial"/>
                        </a:rPr>
                      </a:br>
                      <a:r>
                        <a:rPr lang="en-CA" sz="1150" kern="1000" dirty="0">
                          <a:effectLst/>
                          <a:latin typeface="Calibri"/>
                          <a:ea typeface="Times New Roman"/>
                          <a:cs typeface="Arial"/>
                        </a:rPr>
                        <a:t>management strategy</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Business case</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success matrix</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stakeholder map</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Prioritization of deliverable/functionality based on key business objectives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Requirements elicitation</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Plans (scope, cost, requirements, quality, schedule, resources, improvements, progress, communication, risk and procurement)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Risk assessment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cost estimator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Performance </a:t>
                      </a:r>
                      <a:br>
                        <a:rPr lang="en-CA" sz="1150" kern="1000" dirty="0">
                          <a:effectLst/>
                          <a:latin typeface="Calibri"/>
                          <a:ea typeface="Times New Roman"/>
                          <a:cs typeface="Arial"/>
                        </a:rPr>
                      </a:br>
                      <a:r>
                        <a:rPr lang="en-CA" sz="1150" kern="1000" dirty="0">
                          <a:effectLst/>
                          <a:latin typeface="Calibri"/>
                          <a:ea typeface="Times New Roman"/>
                          <a:cs typeface="Arial"/>
                        </a:rPr>
                        <a:t>metrics inventory</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portfolio management </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Workflow deliverables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Business readiness plan</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team roster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organization chart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RACI matrix</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status report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meeting agenda</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meeting notes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issues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risks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action items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change request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change </a:t>
                      </a:r>
                      <a:br>
                        <a:rPr lang="en-CA" sz="1150" kern="1000" dirty="0">
                          <a:effectLst/>
                          <a:latin typeface="Calibri"/>
                          <a:ea typeface="Times New Roman"/>
                          <a:cs typeface="Arial"/>
                        </a:rPr>
                      </a:br>
                      <a:r>
                        <a:rPr lang="en-CA" sz="1150" kern="1000" dirty="0">
                          <a:effectLst/>
                          <a:latin typeface="Calibri"/>
                          <a:ea typeface="Times New Roman"/>
                          <a:cs typeface="Arial"/>
                        </a:rPr>
                        <a:t>requests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Risk evaluation matrix</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process health assessment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performance measures roadmap</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acceptance</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Post project review</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Lessons learned</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r>
            </a:tbl>
          </a:graphicData>
        </a:graphic>
      </p:graphicFrame>
      <p:sp>
        <p:nvSpPr>
          <p:cNvPr id="3" name="Text Placeholder 2"/>
          <p:cNvSpPr>
            <a:spLocks noGrp="1"/>
          </p:cNvSpPr>
          <p:nvPr>
            <p:ph type="body" sz="quarter" idx="10"/>
          </p:nvPr>
        </p:nvSpPr>
        <p:spPr/>
        <p:txBody>
          <a:bodyPr/>
          <a:lstStyle/>
          <a:p>
            <a:r>
              <a:rPr lang="en-US" cap="all" dirty="0"/>
              <a:t>RGP’s PMO-in-a-Box</a:t>
            </a:r>
          </a:p>
          <a:p>
            <a:endParaRPr lang="en-US" dirty="0"/>
          </a:p>
        </p:txBody>
      </p:sp>
    </p:spTree>
    <p:extLst>
      <p:ext uri="{BB962C8B-B14F-4D97-AF65-F5344CB8AC3E}">
        <p14:creationId xmlns:p14="http://schemas.microsoft.com/office/powerpoint/2010/main" val="23337479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58953464"/>
              </p:ext>
            </p:extLst>
          </p:nvPr>
        </p:nvGraphicFramePr>
        <p:xfrm>
          <a:off x="507059" y="776288"/>
          <a:ext cx="8211378" cy="3000375"/>
        </p:xfrm>
        <a:graphic>
          <a:graphicData uri="http://schemas.openxmlformats.org/drawingml/2006/table">
            <a:tbl>
              <a:tblPr firstRow="1" bandRow="1">
                <a:tableStyleId>{5C22544A-7EE6-4342-B048-85BDC9FD1C3A}</a:tableStyleId>
              </a:tblPr>
              <a:tblGrid>
                <a:gridCol w="4005943"/>
                <a:gridCol w="199492"/>
                <a:gridCol w="4005943"/>
              </a:tblGrid>
              <a:tr h="257175">
                <a:tc>
                  <a:txBody>
                    <a:bodyPr/>
                    <a:lstStyle/>
                    <a:p>
                      <a:pPr algn="ctr"/>
                      <a:r>
                        <a:rPr lang="en-US" sz="1100" dirty="0" smtClean="0"/>
                        <a:t>WHO WE ARE</a:t>
                      </a: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dirty="0" smtClean="0"/>
                        <a:t>GLOBAL REACH</a:t>
                      </a: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r>
              <a:tr h="2486025">
                <a:tc>
                  <a:txBody>
                    <a:bodyPr/>
                    <a:lstStyle/>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175">
                <a:tc>
                  <a:txBody>
                    <a:bodyPr/>
                    <a:lstStyle/>
                    <a:p>
                      <a:pPr algn="ctr"/>
                      <a:r>
                        <a:rPr lang="en-US" sz="1100" b="1" dirty="0" smtClean="0">
                          <a:solidFill>
                            <a:schemeClr val="bg1"/>
                          </a:solidFill>
                        </a:rPr>
                        <a:t>WHAT WE DELIVER</a:t>
                      </a: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dirty="0" smtClean="0">
                          <a:solidFill>
                            <a:schemeClr val="bg1"/>
                          </a:solidFill>
                        </a:rPr>
                        <a:t>OUR CLIENTS</a:t>
                      </a: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r>
            </a:tbl>
          </a:graphicData>
        </a:graphic>
      </p:graphicFrame>
      <p:sp>
        <p:nvSpPr>
          <p:cNvPr id="3" name="TextBox 2"/>
          <p:cNvSpPr txBox="1"/>
          <p:nvPr/>
        </p:nvSpPr>
        <p:spPr>
          <a:xfrm>
            <a:off x="2564747" y="6214750"/>
            <a:ext cx="4014507" cy="225838"/>
          </a:xfrm>
          <a:prstGeom prst="rect">
            <a:avLst/>
          </a:prstGeom>
          <a:noFill/>
        </p:spPr>
        <p:txBody>
          <a:bodyPr wrap="square" lIns="86493" tIns="43247" rIns="86493" bIns="43247" rtlCol="0">
            <a:spAutoFit/>
          </a:bodyPr>
          <a:lstStyle/>
          <a:p>
            <a:r>
              <a:rPr lang="en-US" sz="900" b="1" dirty="0">
                <a:solidFill>
                  <a:srgbClr val="CE1126"/>
                </a:solidFill>
              </a:rPr>
              <a:t>OUR VAULES</a:t>
            </a:r>
            <a:r>
              <a:rPr lang="en-US" sz="900" b="1" dirty="0">
                <a:solidFill>
                  <a:prstClr val="black"/>
                </a:solidFill>
              </a:rPr>
              <a:t>	TALENT   </a:t>
            </a:r>
            <a:r>
              <a:rPr lang="en-US" sz="900" b="1" dirty="0">
                <a:solidFill>
                  <a:srgbClr val="CE1126"/>
                </a:solidFill>
                <a:sym typeface="Wingdings"/>
              </a:rPr>
              <a:t>   </a:t>
            </a:r>
            <a:r>
              <a:rPr lang="en-US" sz="900" b="1" dirty="0">
                <a:solidFill>
                  <a:prstClr val="black"/>
                </a:solidFill>
              </a:rPr>
              <a:t>INTEGRITY   </a:t>
            </a:r>
            <a:r>
              <a:rPr lang="en-US" sz="900" b="1" dirty="0">
                <a:solidFill>
                  <a:srgbClr val="CE1126"/>
                </a:solidFill>
                <a:sym typeface="Wingdings"/>
              </a:rPr>
              <a:t>   </a:t>
            </a:r>
            <a:r>
              <a:rPr lang="en-US" sz="900" b="1" dirty="0">
                <a:solidFill>
                  <a:prstClr val="black"/>
                </a:solidFill>
              </a:rPr>
              <a:t>ENTHUSIASM</a:t>
            </a:r>
            <a:r>
              <a:rPr lang="en-US" sz="900" b="1" dirty="0">
                <a:solidFill>
                  <a:srgbClr val="CE1126"/>
                </a:solidFill>
                <a:sym typeface="Wingdings"/>
              </a:rPr>
              <a:t>       </a:t>
            </a:r>
            <a:r>
              <a:rPr lang="en-US" sz="900" b="1" dirty="0">
                <a:solidFill>
                  <a:prstClr val="black"/>
                </a:solidFill>
              </a:rPr>
              <a:t>LOYALTY</a:t>
            </a:r>
          </a:p>
        </p:txBody>
      </p:sp>
      <p:sp>
        <p:nvSpPr>
          <p:cNvPr id="4" name="Rectangle 3"/>
          <p:cNvSpPr/>
          <p:nvPr/>
        </p:nvSpPr>
        <p:spPr>
          <a:xfrm>
            <a:off x="514137" y="3848101"/>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5" name="Rectangle 4"/>
          <p:cNvSpPr/>
          <p:nvPr/>
        </p:nvSpPr>
        <p:spPr>
          <a:xfrm>
            <a:off x="4706208" y="1150257"/>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6" name="TextBox 5"/>
          <p:cNvSpPr txBox="1"/>
          <p:nvPr/>
        </p:nvSpPr>
        <p:spPr>
          <a:xfrm>
            <a:off x="514137" y="1150257"/>
            <a:ext cx="4004062" cy="641336"/>
          </a:xfrm>
          <a:prstGeom prst="rect">
            <a:avLst/>
          </a:prstGeom>
          <a:noFill/>
        </p:spPr>
        <p:txBody>
          <a:bodyPr wrap="square" lIns="86493" tIns="43247" rIns="86493" bIns="43247" rtlCol="0">
            <a:spAutoFit/>
          </a:bodyPr>
          <a:lstStyle/>
          <a:p>
            <a:pPr defTabSz="818065" fontAlgn="base">
              <a:spcBef>
                <a:spcPct val="50000"/>
              </a:spcBef>
              <a:spcAft>
                <a:spcPct val="0"/>
              </a:spcAft>
              <a:defRPr/>
            </a:pPr>
            <a:r>
              <a:rPr lang="en-GB" sz="900" b="1" kern="0" dirty="0">
                <a:solidFill>
                  <a:srgbClr val="000000"/>
                </a:solidFill>
              </a:rPr>
              <a:t>A  leading innovator in professional services:</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F</a:t>
            </a:r>
            <a:r>
              <a:rPr lang="en-GB" sz="900" kern="0" dirty="0" smtClean="0">
                <a:solidFill>
                  <a:srgbClr val="000000"/>
                </a:solidFill>
              </a:rPr>
              <a:t>ounded </a:t>
            </a:r>
            <a:r>
              <a:rPr lang="en-GB" sz="900" kern="0" dirty="0">
                <a:solidFill>
                  <a:srgbClr val="000000"/>
                </a:solidFill>
              </a:rPr>
              <a:t>in 1996</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Big Four heritage</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NASDAQ </a:t>
            </a:r>
            <a:r>
              <a:rPr lang="en-GB" sz="900" kern="0" dirty="0" smtClean="0">
                <a:solidFill>
                  <a:prstClr val="black"/>
                </a:solidFill>
              </a:rPr>
              <a:t>listed  (RECN)</a:t>
            </a:r>
            <a:endParaRPr lang="en-GB" sz="900" kern="0" dirty="0">
              <a:solidFill>
                <a:prstClr val="black"/>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985771371"/>
              </p:ext>
            </p:extLst>
          </p:nvPr>
        </p:nvGraphicFramePr>
        <p:xfrm>
          <a:off x="749021" y="1925735"/>
          <a:ext cx="3384829" cy="131445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943429"/>
                <a:gridCol w="2441400"/>
              </a:tblGrid>
              <a:tr h="257175">
                <a:tc>
                  <a:txBody>
                    <a:bodyPr/>
                    <a:lstStyle/>
                    <a:p>
                      <a:pPr algn="r"/>
                      <a:r>
                        <a:rPr lang="en-US" sz="900" b="1" dirty="0" smtClean="0">
                          <a:solidFill>
                            <a:schemeClr val="tx1"/>
                          </a:solidFill>
                        </a:rPr>
                        <a:t>$567MM </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REVENUE IN FY 2014</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3,100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PROFESSIONALS WORLDWIDE</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70+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OFFICES GLOBALLY</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100%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TOP 50 CLIENTS RETAINED YEAR OVER</a:t>
                      </a:r>
                      <a:r>
                        <a:rPr lang="en-US" sz="900" b="1" baseline="0" dirty="0" smtClean="0">
                          <a:solidFill>
                            <a:schemeClr val="tx1"/>
                          </a:solidFill>
                        </a:rPr>
                        <a:t> </a:t>
                      </a:r>
                      <a:r>
                        <a:rPr lang="en-US" sz="900" b="1" dirty="0" smtClean="0">
                          <a:solidFill>
                            <a:schemeClr val="tx1"/>
                          </a:solidFill>
                        </a:rPr>
                        <a:t>YEAR</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85750">
                <a:tc>
                  <a:txBody>
                    <a:bodyPr/>
                    <a:lstStyle/>
                    <a:p>
                      <a:pPr algn="r"/>
                      <a:r>
                        <a:rPr lang="en-US" sz="900" b="1" dirty="0" smtClean="0">
                          <a:solidFill>
                            <a:schemeClr val="tx1"/>
                          </a:solidFill>
                        </a:rPr>
                        <a:t>RECOGNIZED</a:t>
                      </a: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AS ONE OF THE 100 MOST TRUSTWORTHY COMPANIES BY FORBES.COM</a:t>
                      </a: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bl>
          </a:graphicData>
        </a:graphic>
      </p:graphicFrame>
      <p:sp>
        <p:nvSpPr>
          <p:cNvPr id="9" name="Rectangle 8"/>
          <p:cNvSpPr/>
          <p:nvPr/>
        </p:nvSpPr>
        <p:spPr>
          <a:xfrm>
            <a:off x="4860032" y="5301208"/>
            <a:ext cx="3780111" cy="663643"/>
          </a:xfrm>
          <a:prstGeom prst="rect">
            <a:avLst/>
          </a:prstGeom>
        </p:spPr>
        <p:txBody>
          <a:bodyPr wrap="square" lIns="86493" tIns="43247" rIns="86493" bIns="43247">
            <a:spAutoFit/>
          </a:bodyPr>
          <a:lstStyle/>
          <a:p>
            <a:pPr defTabSz="864931">
              <a:defRPr/>
            </a:pPr>
            <a:r>
              <a:rPr lang="en-US" sz="900" kern="0" dirty="0">
                <a:solidFill>
                  <a:prstClr val="black"/>
                </a:solidFill>
              </a:rPr>
              <a:t>“We are a leading innovator in the consulting space providing a high quality, cost effective alternative to traditional consulting firms.”</a:t>
            </a:r>
          </a:p>
          <a:p>
            <a:pPr algn="r">
              <a:defRPr/>
            </a:pPr>
            <a:r>
              <a:rPr lang="en-GB" sz="900" b="1" dirty="0">
                <a:solidFill>
                  <a:srgbClr val="CE1126"/>
                </a:solidFill>
                <a:ea typeface="Calibri"/>
                <a:cs typeface="Rockwell"/>
              </a:rPr>
              <a:t>Intellectual capital on demand.</a:t>
            </a:r>
          </a:p>
          <a:p>
            <a:pPr algn="r">
              <a:defRPr/>
            </a:pPr>
            <a:r>
              <a:rPr lang="en-GB" sz="900" i="1" dirty="0">
                <a:solidFill>
                  <a:prstClr val="black"/>
                </a:solidFill>
              </a:rPr>
              <a:t>Peter Drucker on RGP’s Business Model in the Harvard Business Review</a:t>
            </a:r>
          </a:p>
        </p:txBody>
      </p:sp>
      <p:cxnSp>
        <p:nvCxnSpPr>
          <p:cNvPr id="10" name="Straight Connector 9"/>
          <p:cNvCxnSpPr/>
          <p:nvPr/>
        </p:nvCxnSpPr>
        <p:spPr>
          <a:xfrm>
            <a:off x="4605110" y="3867464"/>
            <a:ext cx="0" cy="214256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9812" y="3888203"/>
            <a:ext cx="4246397" cy="2493125"/>
          </a:xfrm>
          <a:prstGeom prst="rect">
            <a:avLst/>
          </a:prstGeom>
          <a:noFill/>
        </p:spPr>
        <p:txBody>
          <a:bodyPr wrap="square" lIns="86493" tIns="43247" rIns="86493" bIns="43247" rtlCol="0">
            <a:spAutoFit/>
          </a:bodyPr>
          <a:lstStyle/>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People.</a:t>
            </a:r>
            <a:r>
              <a:rPr lang="en-US" sz="900" kern="0" dirty="0">
                <a:solidFill>
                  <a:srgbClr val="CE1126"/>
                </a:solidFill>
              </a:rPr>
              <a:t> </a:t>
            </a:r>
            <a:r>
              <a:rPr lang="en-US" sz="900" kern="0" dirty="0">
                <a:solidFill>
                  <a:srgbClr val="000000"/>
                </a:solidFill>
              </a:rPr>
              <a:t>Experienced Consultants with industry, commercial, functional and leadership experience; </a:t>
            </a:r>
            <a:r>
              <a:rPr lang="en-US" sz="900" dirty="0">
                <a:solidFill>
                  <a:prstClr val="black"/>
                </a:solidFill>
              </a:rPr>
              <a:t>with an emphasis on execution and optimization</a:t>
            </a:r>
            <a:r>
              <a:rPr lang="en-US" sz="900" kern="0" dirty="0">
                <a:solidFill>
                  <a:srgbClr val="000000"/>
                </a:solidFill>
              </a:rPr>
              <a:t>.</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Approach.</a:t>
            </a:r>
            <a:r>
              <a:rPr lang="en-US" sz="900" kern="0" dirty="0">
                <a:solidFill>
                  <a:srgbClr val="CE1126"/>
                </a:solidFill>
              </a:rPr>
              <a:t>  </a:t>
            </a:r>
            <a:r>
              <a:rPr lang="en-US" sz="900" kern="0" dirty="0">
                <a:solidFill>
                  <a:srgbClr val="000000"/>
                </a:solidFill>
              </a:rPr>
              <a:t>Tailored and collaborative, resulting in knowledge transfer and sustained transformation without long-term reliance on external </a:t>
            </a:r>
            <a:r>
              <a:rPr lang="en-US" sz="900" kern="0" dirty="0" smtClean="0">
                <a:solidFill>
                  <a:srgbClr val="000000"/>
                </a:solidFill>
              </a:rPr>
              <a:t>consultants</a:t>
            </a:r>
            <a:r>
              <a:rPr lang="en-US" sz="900" kern="0" dirty="0">
                <a:solidFill>
                  <a:srgbClr val="000000"/>
                </a:solidFill>
              </a:rPr>
              <a:t>.</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Support.</a:t>
            </a:r>
            <a:r>
              <a:rPr lang="en-US" sz="900" kern="0" dirty="0">
                <a:solidFill>
                  <a:srgbClr val="CE1126"/>
                </a:solidFill>
              </a:rPr>
              <a:t>  </a:t>
            </a:r>
            <a:r>
              <a:rPr lang="en-US" sz="900" kern="0" dirty="0">
                <a:solidFill>
                  <a:srgbClr val="000000"/>
                </a:solidFill>
              </a:rPr>
              <a:t>Project oversight and subject matter expertise provided by local </a:t>
            </a:r>
            <a:r>
              <a:rPr lang="en-US" sz="900" kern="0" dirty="0" smtClean="0">
                <a:solidFill>
                  <a:srgbClr val="000000"/>
                </a:solidFill>
              </a:rPr>
              <a:t/>
            </a:r>
            <a:br>
              <a:rPr lang="en-US" sz="900" kern="0" dirty="0" smtClean="0">
                <a:solidFill>
                  <a:srgbClr val="000000"/>
                </a:solidFill>
              </a:rPr>
            </a:br>
            <a:r>
              <a:rPr lang="en-US" sz="900" kern="0" dirty="0" smtClean="0">
                <a:solidFill>
                  <a:srgbClr val="000000"/>
                </a:solidFill>
              </a:rPr>
              <a:t>Client </a:t>
            </a:r>
            <a:r>
              <a:rPr lang="en-US" sz="900" kern="0" dirty="0">
                <a:solidFill>
                  <a:srgbClr val="000000"/>
                </a:solidFill>
              </a:rPr>
              <a:t>Service Teams and global Practice Leaders on an unbilled basis.</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Scale.</a:t>
            </a:r>
            <a:r>
              <a:rPr lang="en-US" sz="900" kern="0" dirty="0">
                <a:solidFill>
                  <a:srgbClr val="CE1126"/>
                </a:solidFill>
              </a:rPr>
              <a:t>  </a:t>
            </a:r>
            <a:r>
              <a:rPr lang="en-US" sz="900" kern="0" dirty="0">
                <a:solidFill>
                  <a:srgbClr val="000000"/>
                </a:solidFill>
              </a:rPr>
              <a:t>Financial stability, global reach, cross-functional/enterprise-wide capabilities.</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Cost. </a:t>
            </a:r>
            <a:r>
              <a:rPr lang="en-US" sz="900" kern="0" dirty="0">
                <a:solidFill>
                  <a:prstClr val="black"/>
                </a:solidFill>
              </a:rPr>
              <a:t>Reasonable hourly rates and </a:t>
            </a:r>
            <a:r>
              <a:rPr lang="en-US" sz="900" kern="0" dirty="0" smtClean="0">
                <a:solidFill>
                  <a:prstClr val="black"/>
                </a:solidFill>
              </a:rPr>
              <a:t>variable cost </a:t>
            </a:r>
            <a:r>
              <a:rPr lang="en-US" sz="900" kern="0" dirty="0">
                <a:solidFill>
                  <a:prstClr val="black"/>
                </a:solidFill>
              </a:rPr>
              <a:t>engagement model. </a:t>
            </a:r>
            <a:r>
              <a:rPr lang="en-US" sz="900" kern="0" dirty="0" smtClean="0">
                <a:solidFill>
                  <a:prstClr val="black"/>
                </a:solidFill>
              </a:rPr>
              <a:t/>
            </a:r>
            <a:br>
              <a:rPr lang="en-US" sz="900" kern="0" dirty="0" smtClean="0">
                <a:solidFill>
                  <a:prstClr val="black"/>
                </a:solidFill>
              </a:rPr>
            </a:br>
            <a:r>
              <a:rPr lang="en-US" sz="900" kern="0" dirty="0" smtClean="0">
                <a:solidFill>
                  <a:prstClr val="black"/>
                </a:solidFill>
              </a:rPr>
              <a:t>Administrative fees are never billed.</a:t>
            </a:r>
            <a:endParaRPr lang="en-US" sz="900" kern="0" dirty="0">
              <a:solidFill>
                <a:prstClr val="black"/>
              </a:solidFill>
            </a:endParaRPr>
          </a:p>
          <a:p>
            <a:pPr marL="171184" lvl="1" indent="-171184" defTabSz="818065" fontAlgn="base">
              <a:spcBef>
                <a:spcPts val="269"/>
              </a:spcBef>
              <a:spcAft>
                <a:spcPts val="473"/>
              </a:spcAft>
              <a:buClr>
                <a:srgbClr val="CE1126"/>
              </a:buClr>
              <a:buFont typeface="+mj-lt"/>
              <a:buAutoNum type="arabicPeriod"/>
              <a:defRPr/>
            </a:pPr>
            <a:r>
              <a:rPr lang="en-US" sz="900" b="1" kern="0" dirty="0">
                <a:solidFill>
                  <a:srgbClr val="CE1126"/>
                </a:solidFill>
              </a:rPr>
              <a:t>Value</a:t>
            </a:r>
            <a:r>
              <a:rPr lang="en-US" sz="900" kern="0" dirty="0">
                <a:solidFill>
                  <a:srgbClr val="CE1126"/>
                </a:solidFill>
              </a:rPr>
              <a:t>.  </a:t>
            </a:r>
            <a:r>
              <a:rPr lang="en-US" sz="900" kern="0" dirty="0">
                <a:solidFill>
                  <a:prstClr val="black"/>
                </a:solidFill>
              </a:rPr>
              <a:t>A value proposition that far outdistances any competing offer.</a:t>
            </a:r>
          </a:p>
          <a:p>
            <a:pPr marL="171184" lvl="1" indent="-171184" defTabSz="818065" fontAlgn="base">
              <a:spcBef>
                <a:spcPts val="269"/>
              </a:spcBef>
              <a:spcAft>
                <a:spcPct val="0"/>
              </a:spcAft>
              <a:buClr>
                <a:srgbClr val="CE1126"/>
              </a:buClr>
              <a:buFont typeface="+mj-lt"/>
              <a:buAutoNum type="arabicPeriod"/>
              <a:defRPr/>
            </a:pPr>
            <a:endParaRPr lang="en-US" sz="900" kern="0" dirty="0">
              <a:solidFill>
                <a:prstClr val="black"/>
              </a:solidFill>
            </a:endParaRPr>
          </a:p>
        </p:txBody>
      </p:sp>
      <p:sp>
        <p:nvSpPr>
          <p:cNvPr id="12" name="Rectangle 11"/>
          <p:cNvSpPr/>
          <p:nvPr/>
        </p:nvSpPr>
        <p:spPr>
          <a:xfrm>
            <a:off x="512256" y="1140976"/>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13" name="Rectangle 12"/>
          <p:cNvSpPr/>
          <p:nvPr/>
        </p:nvSpPr>
        <p:spPr>
          <a:xfrm>
            <a:off x="4708089" y="3857382"/>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cxnSp>
        <p:nvCxnSpPr>
          <p:cNvPr id="14" name="Straight Connector 13"/>
          <p:cNvCxnSpPr/>
          <p:nvPr/>
        </p:nvCxnSpPr>
        <p:spPr>
          <a:xfrm>
            <a:off x="4605110" y="1140976"/>
            <a:ext cx="0" cy="214256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737112" y="1150257"/>
            <a:ext cx="4005944" cy="2314575"/>
            <a:chOff x="4883961" y="4741180"/>
            <a:chExt cx="4625527" cy="2651108"/>
          </a:xfrm>
        </p:grpSpPr>
        <p:pic>
          <p:nvPicPr>
            <p:cNvPr id="16" name="Picture 15" descr="WorldMap2.jpg"/>
            <p:cNvPicPr>
              <a:picLocks noChangeAspect="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contrast="34000"/>
                      </a14:imgEffect>
                    </a14:imgLayer>
                  </a14:imgProps>
                </a:ext>
              </a:extLst>
            </a:blip>
            <a:srcRect l="3483" r="4227" b="38298"/>
            <a:stretch>
              <a:fillRect/>
            </a:stretch>
          </p:blipFill>
          <p:spPr>
            <a:xfrm>
              <a:off x="4883961" y="4741180"/>
              <a:ext cx="4625527" cy="2651108"/>
            </a:xfrm>
            <a:prstGeom prst="rect">
              <a:avLst/>
            </a:prstGeom>
            <a:ln>
              <a:noFill/>
            </a:ln>
            <a:effectLst/>
          </p:spPr>
        </p:pic>
        <p:sp>
          <p:nvSpPr>
            <p:cNvPr id="17" name="Rectangle 130"/>
            <p:cNvSpPr>
              <a:spLocks noChangeArrowheads="1"/>
            </p:cNvSpPr>
            <p:nvPr/>
          </p:nvSpPr>
          <p:spPr bwMode="auto">
            <a:xfrm>
              <a:off x="5687826" y="6042057"/>
              <a:ext cx="857589" cy="475910"/>
            </a:xfrm>
            <a:prstGeom prst="rect">
              <a:avLst/>
            </a:prstGeom>
            <a:noFill/>
            <a:ln w="9525">
              <a:noFill/>
              <a:miter lim="800000"/>
              <a:headEnd/>
              <a:tailEnd/>
            </a:ln>
          </p:spPr>
          <p:txBody>
            <a:bodyPr wrap="square" lIns="0" tIns="0" rIns="0" bIns="0">
              <a:spAutoFit/>
            </a:bodyPr>
            <a:lstStyle/>
            <a:p>
              <a:pPr defTabSz="818065" fontAlgn="base">
                <a:spcBef>
                  <a:spcPct val="0"/>
                </a:spcBef>
                <a:spcAft>
                  <a:spcPct val="0"/>
                </a:spcAft>
              </a:pPr>
              <a:r>
                <a:rPr lang="en-US" sz="900" dirty="0"/>
                <a:t>OFFICES SUPPORTING</a:t>
              </a:r>
              <a:br>
                <a:rPr lang="en-US" sz="900" dirty="0"/>
              </a:br>
              <a:r>
                <a:rPr lang="en-US" sz="900" dirty="0"/>
                <a:t>THE AMERICAS </a:t>
              </a:r>
            </a:p>
          </p:txBody>
        </p:sp>
        <p:sp>
          <p:nvSpPr>
            <p:cNvPr id="18" name="Rectangle 134"/>
            <p:cNvSpPr>
              <a:spLocks noChangeArrowheads="1"/>
            </p:cNvSpPr>
            <p:nvPr/>
          </p:nvSpPr>
          <p:spPr bwMode="auto">
            <a:xfrm>
              <a:off x="5549627" y="5629410"/>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47</a:t>
              </a:r>
              <a:endParaRPr lang="en-US" dirty="0">
                <a:solidFill>
                  <a:srgbClr val="CE1126"/>
                </a:solidFill>
                <a:latin typeface="Arial" charset="0"/>
              </a:endParaRPr>
            </a:p>
          </p:txBody>
        </p:sp>
        <p:sp>
          <p:nvSpPr>
            <p:cNvPr id="19" name="Rectangle 150"/>
            <p:cNvSpPr>
              <a:spLocks noChangeArrowheads="1"/>
            </p:cNvSpPr>
            <p:nvPr/>
          </p:nvSpPr>
          <p:spPr bwMode="auto">
            <a:xfrm>
              <a:off x="7322301" y="5714759"/>
              <a:ext cx="740373" cy="475910"/>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900" dirty="0"/>
                <a:t>OFFICES </a:t>
              </a:r>
              <a:br>
                <a:rPr lang="en-US" sz="900" dirty="0"/>
              </a:br>
              <a:r>
                <a:rPr lang="en-US" sz="900" dirty="0"/>
                <a:t>SUPPORTING </a:t>
              </a:r>
              <a:br>
                <a:rPr lang="en-US" sz="900" dirty="0"/>
              </a:br>
              <a:r>
                <a:rPr lang="en-US" sz="900" dirty="0"/>
                <a:t>EUROPE </a:t>
              </a:r>
              <a:endParaRPr lang="en-US" sz="900" dirty="0">
                <a:latin typeface="Arial" charset="0"/>
              </a:endParaRPr>
            </a:p>
          </p:txBody>
        </p:sp>
        <p:sp>
          <p:nvSpPr>
            <p:cNvPr id="20" name="Rectangle 153"/>
            <p:cNvSpPr>
              <a:spLocks noChangeArrowheads="1"/>
            </p:cNvSpPr>
            <p:nvPr/>
          </p:nvSpPr>
          <p:spPr bwMode="auto">
            <a:xfrm>
              <a:off x="7453525" y="5296296"/>
              <a:ext cx="75" cy="158636"/>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endParaRPr lang="en-US" sz="900" dirty="0">
                <a:solidFill>
                  <a:srgbClr val="000000"/>
                </a:solidFill>
                <a:latin typeface="Arial" charset="0"/>
              </a:endParaRPr>
            </a:p>
          </p:txBody>
        </p:sp>
        <p:sp>
          <p:nvSpPr>
            <p:cNvPr id="21" name="Rectangle 154"/>
            <p:cNvSpPr>
              <a:spLocks noChangeArrowheads="1"/>
            </p:cNvSpPr>
            <p:nvPr/>
          </p:nvSpPr>
          <p:spPr bwMode="auto">
            <a:xfrm>
              <a:off x="7234517" y="5271245"/>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13</a:t>
              </a:r>
              <a:endParaRPr lang="en-US" dirty="0">
                <a:solidFill>
                  <a:srgbClr val="CE1126"/>
                </a:solidFill>
                <a:latin typeface="Arial" charset="0"/>
              </a:endParaRPr>
            </a:p>
          </p:txBody>
        </p:sp>
        <p:sp>
          <p:nvSpPr>
            <p:cNvPr id="22" name="Rectangle 160"/>
            <p:cNvSpPr>
              <a:spLocks noChangeArrowheads="1"/>
            </p:cNvSpPr>
            <p:nvPr/>
          </p:nvSpPr>
          <p:spPr bwMode="auto">
            <a:xfrm>
              <a:off x="8691489" y="6042057"/>
              <a:ext cx="740373" cy="475910"/>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900" dirty="0"/>
                <a:t>OFFICES </a:t>
              </a:r>
              <a:br>
                <a:rPr lang="en-US" sz="900" dirty="0"/>
              </a:br>
              <a:r>
                <a:rPr lang="en-US" sz="900" dirty="0"/>
                <a:t>SUPPORTING </a:t>
              </a:r>
              <a:br>
                <a:rPr lang="en-US" sz="900" dirty="0"/>
              </a:br>
              <a:r>
                <a:rPr lang="en-US" sz="900" dirty="0"/>
                <a:t>ASIA PACIFIC</a:t>
              </a:r>
              <a:endParaRPr lang="en-US" sz="900" dirty="0">
                <a:latin typeface="Arial" charset="0"/>
              </a:endParaRPr>
            </a:p>
          </p:txBody>
        </p:sp>
        <p:sp>
          <p:nvSpPr>
            <p:cNvPr id="23" name="Rectangle 174"/>
            <p:cNvSpPr>
              <a:spLocks noChangeArrowheads="1"/>
            </p:cNvSpPr>
            <p:nvPr/>
          </p:nvSpPr>
          <p:spPr bwMode="auto">
            <a:xfrm>
              <a:off x="8592774" y="5613842"/>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12</a:t>
              </a:r>
              <a:endParaRPr lang="en-US" dirty="0">
                <a:solidFill>
                  <a:srgbClr val="CE1126"/>
                </a:solidFill>
                <a:latin typeface="Arial" charset="0"/>
              </a:endParaRPr>
            </a:p>
          </p:txBody>
        </p:sp>
      </p:grpSp>
      <p:graphicFrame>
        <p:nvGraphicFramePr>
          <p:cNvPr id="29" name="Table 28"/>
          <p:cNvGraphicFramePr>
            <a:graphicFrameLocks noGrp="1"/>
          </p:cNvGraphicFramePr>
          <p:nvPr>
            <p:extLst>
              <p:ext uri="{D42A27DB-BD31-4B8C-83A1-F6EECF244321}">
                <p14:modId xmlns:p14="http://schemas.microsoft.com/office/powerpoint/2010/main" val="1546965937"/>
              </p:ext>
            </p:extLst>
          </p:nvPr>
        </p:nvGraphicFramePr>
        <p:xfrm>
          <a:off x="4805589" y="3933056"/>
          <a:ext cx="3870867" cy="11277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737255"/>
                <a:gridCol w="3133612"/>
              </a:tblGrid>
              <a:tr h="274320">
                <a:tc>
                  <a:txBody>
                    <a:bodyPr/>
                    <a:lstStyle/>
                    <a:p>
                      <a:pPr algn="r" defTabSz="914400">
                        <a:defRPr/>
                      </a:pPr>
                      <a:r>
                        <a:rPr lang="en-US" sz="1000" b="1" dirty="0" smtClean="0">
                          <a:solidFill>
                            <a:schemeClr val="tx1"/>
                          </a:solidFill>
                        </a:rPr>
                        <a:t>85% </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1000 COMMERCIAL BANKS</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304800">
                <a:tc>
                  <a:txBody>
                    <a:bodyPr/>
                    <a:lstStyle/>
                    <a:p>
                      <a:pPr algn="r" defTabSz="914400">
                        <a:defRPr/>
                      </a:pPr>
                      <a:r>
                        <a:rPr lang="en-US" sz="1000" b="1" dirty="0" smtClean="0">
                          <a:solidFill>
                            <a:schemeClr val="tx1"/>
                          </a:solidFill>
                        </a:rPr>
                        <a:t>75%</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1000 FINANCIAL DATA SERVICES COMPANIES</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74320">
                <a:tc>
                  <a:txBody>
                    <a:bodyPr/>
                    <a:lstStyle/>
                    <a:p>
                      <a:pPr algn="r" defTabSz="914400">
                        <a:defRPr/>
                      </a:pPr>
                      <a:r>
                        <a:rPr lang="en-US" sz="1000" b="1" kern="0" dirty="0" smtClean="0">
                          <a:solidFill>
                            <a:schemeClr val="tx1"/>
                          </a:solidFill>
                        </a:rPr>
                        <a:t>4 of 5 Top</a:t>
                      </a: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500 SECURITIES FIRMS</a:t>
                      </a: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74320">
                <a:tc>
                  <a:txBody>
                    <a:bodyPr/>
                    <a:lstStyle/>
                    <a:p>
                      <a:pPr algn="r" defTabSz="914400">
                        <a:defRPr/>
                      </a:pPr>
                      <a:r>
                        <a:rPr lang="en-US" sz="1000" b="1" kern="0" dirty="0" smtClean="0">
                          <a:solidFill>
                            <a:schemeClr val="tx1"/>
                          </a:solidFill>
                        </a:rPr>
                        <a:t>87%</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bl>
          </a:graphicData>
        </a:graphic>
      </p:graphicFrame>
      <p:sp>
        <p:nvSpPr>
          <p:cNvPr id="36" name="Text Placeholder 35"/>
          <p:cNvSpPr>
            <a:spLocks noGrp="1"/>
          </p:cNvSpPr>
          <p:nvPr>
            <p:ph type="body" sz="quarter" idx="10"/>
          </p:nvPr>
        </p:nvSpPr>
        <p:spPr/>
        <p:txBody>
          <a:bodyPr/>
          <a:lstStyle/>
          <a:p>
            <a:r>
              <a:rPr lang="en-US" dirty="0" smtClean="0"/>
              <a:t>RGP OVERVIEW</a:t>
            </a:r>
          </a:p>
        </p:txBody>
      </p:sp>
    </p:spTree>
    <p:extLst>
      <p:ext uri="{BB962C8B-B14F-4D97-AF65-F5344CB8AC3E}">
        <p14:creationId xmlns:p14="http://schemas.microsoft.com/office/powerpoint/2010/main" val="10849551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ENTERPRISE-WIDE CAPABILITIES</a:t>
            </a:r>
          </a:p>
        </p:txBody>
      </p:sp>
      <p:grpSp>
        <p:nvGrpSpPr>
          <p:cNvPr id="25" name="Group 24"/>
          <p:cNvGrpSpPr/>
          <p:nvPr/>
        </p:nvGrpSpPr>
        <p:grpSpPr>
          <a:xfrm>
            <a:off x="0" y="543870"/>
            <a:ext cx="9144000" cy="5765450"/>
            <a:chOff x="0" y="543870"/>
            <a:chExt cx="9144000" cy="5765450"/>
          </a:xfrm>
        </p:grpSpPr>
        <p:sp>
          <p:nvSpPr>
            <p:cNvPr id="26" name="TextBox 25"/>
            <p:cNvSpPr txBox="1"/>
            <p:nvPr/>
          </p:nvSpPr>
          <p:spPr>
            <a:xfrm>
              <a:off x="0" y="6001475"/>
              <a:ext cx="9144000" cy="307845"/>
            </a:xfrm>
            <a:prstGeom prst="rect">
              <a:avLst/>
            </a:prstGeom>
            <a:noFill/>
          </p:spPr>
          <p:txBody>
            <a:bodyPr wrap="square" lIns="91144" tIns="45573" rIns="91144" bIns="45573" rtlCol="0">
              <a:spAutoFit/>
            </a:bodyPr>
            <a:lstStyle/>
            <a:p>
              <a:pPr algn="ctr" defTabSz="911470"/>
              <a:r>
                <a:rPr lang="en-US" sz="1400" b="1" i="1" dirty="0">
                  <a:solidFill>
                    <a:schemeClr val="tx1">
                      <a:lumMod val="75000"/>
                      <a:lumOff val="25000"/>
                    </a:schemeClr>
                  </a:solidFill>
                  <a:cs typeface="Arial" pitchFamily="34" charset="0"/>
                </a:rPr>
                <a:t>Our wide array of expertise allows us to support both your functional and enterprise-wide initiatives.</a:t>
              </a:r>
            </a:p>
          </p:txBody>
        </p:sp>
        <p:sp>
          <p:nvSpPr>
            <p:cNvPr id="27" name="Rectangle 26"/>
            <p:cNvSpPr>
              <a:spLocks noChangeArrowheads="1"/>
            </p:cNvSpPr>
            <p:nvPr/>
          </p:nvSpPr>
          <p:spPr bwMode="auto">
            <a:xfrm>
              <a:off x="250455" y="543870"/>
              <a:ext cx="8636000" cy="836648"/>
            </a:xfrm>
            <a:prstGeom prst="rect">
              <a:avLst/>
            </a:prstGeom>
            <a:solidFill>
              <a:schemeClr val="tx1">
                <a:lumMod val="75000"/>
                <a:lumOff val="25000"/>
                <a:alpha val="85000"/>
              </a:schemeClr>
            </a:solidFill>
            <a:ln w="9525" algn="ctr">
              <a:solidFill>
                <a:srgbClr val="FFFFFF"/>
              </a:solidFill>
              <a:miter lim="800000"/>
              <a:headEnd/>
              <a:tailEnd/>
            </a:ln>
            <a:effectLst>
              <a:outerShdw blurRad="50800" dist="38100" dir="2700000" algn="tl" rotWithShape="0">
                <a:prstClr val="black">
                  <a:alpha val="40000"/>
                </a:prstClr>
              </a:outerShdw>
            </a:effectLst>
          </p:spPr>
          <p:txBody>
            <a:bodyPr wrap="none" lIns="91432" tIns="45716" rIns="91432" bIns="457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eaLnBrk="0" hangingPunct="0">
                <a:buClr>
                  <a:srgbClr val="C62032"/>
                </a:buClr>
                <a:defRPr/>
              </a:pPr>
              <a:endParaRPr lang="en-US" sz="1200" b="1" dirty="0">
                <a:solidFill>
                  <a:srgbClr val="CC0000"/>
                </a:solidFill>
                <a:latin typeface="Arial" pitchFamily="34" charset="0"/>
                <a:cs typeface="Arial" pitchFamily="34" charset="0"/>
              </a:endParaRPr>
            </a:p>
            <a:p>
              <a:pPr algn="ctr" defTabSz="912120" eaLnBrk="0" hangingPunct="0">
                <a:buClr>
                  <a:srgbClr val="C62032"/>
                </a:buClr>
                <a:defRPr/>
              </a:pPr>
              <a:endParaRPr lang="en-US" sz="1200" b="1" dirty="0">
                <a:solidFill>
                  <a:srgbClr val="CC0000"/>
                </a:solidFill>
                <a:latin typeface="Arial" pitchFamily="34" charset="0"/>
                <a:cs typeface="Arial" pitchFamily="34" charset="0"/>
              </a:endParaRPr>
            </a:p>
          </p:txBody>
        </p:sp>
        <p:sp>
          <p:nvSpPr>
            <p:cNvPr id="28" name="Text Box 74"/>
            <p:cNvSpPr txBox="1">
              <a:spLocks noChangeArrowheads="1"/>
            </p:cNvSpPr>
            <p:nvPr/>
          </p:nvSpPr>
          <p:spPr bwMode="auto">
            <a:xfrm>
              <a:off x="5442857" y="920055"/>
              <a:ext cx="2590113" cy="403949"/>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862852"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policyIQ® software</a:t>
              </a:r>
            </a:p>
            <a:p>
              <a:pPr marL="115588" indent="-115588" defTabSz="862852"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Pavisse™ software</a:t>
              </a:r>
            </a:p>
          </p:txBody>
        </p:sp>
        <p:sp>
          <p:nvSpPr>
            <p:cNvPr id="30" name="Rectangle 29"/>
            <p:cNvSpPr>
              <a:spLocks noChangeArrowheads="1"/>
            </p:cNvSpPr>
            <p:nvPr/>
          </p:nvSpPr>
          <p:spPr bwMode="auto">
            <a:xfrm>
              <a:off x="250455"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60C30"/>
                  </a:solidFill>
                  <a:cs typeface="Arial" pitchFamily="34" charset="0"/>
                </a:rPr>
                <a:t>Finance &amp; </a:t>
              </a:r>
              <a:br>
                <a:rPr lang="en-US" sz="1200" b="1" dirty="0">
                  <a:solidFill>
                    <a:srgbClr val="C60C30"/>
                  </a:solidFill>
                  <a:cs typeface="Arial" pitchFamily="34" charset="0"/>
                </a:rPr>
              </a:br>
              <a:r>
                <a:rPr lang="en-US" sz="1200" b="1" dirty="0">
                  <a:solidFill>
                    <a:srgbClr val="C60C30"/>
                  </a:solidFill>
                  <a:cs typeface="Arial" pitchFamily="34" charset="0"/>
                </a:rPr>
                <a:t>Accounting</a:t>
              </a:r>
            </a:p>
            <a:p>
              <a:pPr defTabSz="912120">
                <a:defRPr/>
              </a:pPr>
              <a:endParaRPr lang="en-US" sz="1100" b="1" dirty="0">
                <a:solidFill>
                  <a:srgbClr val="C60C30"/>
                </a:solidFill>
                <a:cs typeface="Arial" pitchFamily="34" charset="0"/>
              </a:endParaRP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Financial </a:t>
              </a:r>
              <a:br>
                <a:rPr lang="en-US" sz="1000" dirty="0">
                  <a:solidFill>
                    <a:srgbClr val="000000"/>
                  </a:solidFill>
                  <a:cs typeface="Arial" pitchFamily="34" charset="0"/>
                </a:rPr>
              </a:br>
              <a:r>
                <a:rPr lang="en-US" sz="1000" dirty="0">
                  <a:solidFill>
                    <a:srgbClr val="000000"/>
                  </a:solidFill>
                  <a:cs typeface="Arial" pitchFamily="34" charset="0"/>
                </a:rPr>
                <a:t>reporting</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Restatements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General accounting</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Accounting </a:t>
              </a:r>
              <a:br>
                <a:rPr lang="en-US" sz="1000" dirty="0">
                  <a:solidFill>
                    <a:srgbClr val="000000"/>
                  </a:solidFill>
                  <a:cs typeface="Arial" pitchFamily="34" charset="0"/>
                </a:rPr>
              </a:br>
              <a:r>
                <a:rPr lang="en-US" sz="1000" dirty="0">
                  <a:solidFill>
                    <a:srgbClr val="000000"/>
                  </a:solidFill>
                  <a:cs typeface="Arial" pitchFamily="34" charset="0"/>
                </a:rPr>
                <a:t>standards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Financial planning &amp; analysis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Finance transformation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Shared services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M&amp;A  integration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Carve-out financials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Controls </a:t>
              </a:r>
              <a:br>
                <a:rPr lang="en-US" sz="1000" dirty="0">
                  <a:solidFill>
                    <a:srgbClr val="000000"/>
                  </a:solidFill>
                  <a:cs typeface="Arial" pitchFamily="34" charset="0"/>
                </a:rPr>
              </a:br>
              <a:r>
                <a:rPr lang="en-US" sz="1000" dirty="0">
                  <a:solidFill>
                    <a:srgbClr val="000000"/>
                  </a:solidFill>
                  <a:cs typeface="Arial" pitchFamily="34" charset="0"/>
                </a:rPr>
                <a:t>remediation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Process optimization</a:t>
              </a:r>
            </a:p>
            <a:p>
              <a:pPr marL="112171" indent="-112171" defTabSz="912120">
                <a:spcBef>
                  <a:spcPts val="568"/>
                </a:spcBef>
                <a:buClr>
                  <a:srgbClr val="C62032"/>
                </a:buClr>
                <a:buFont typeface="Wingdings" pitchFamily="2" charset="2"/>
                <a:buChar char="§"/>
                <a:defRPr/>
              </a:pPr>
              <a:endParaRPr lang="en-US" sz="1000" dirty="0">
                <a:solidFill>
                  <a:srgbClr val="000000"/>
                </a:solidFill>
                <a:cs typeface="Arial" pitchFamily="34" charset="0"/>
              </a:endParaRPr>
            </a:p>
            <a:p>
              <a:pPr marL="86284" indent="-86284" defTabSz="912120">
                <a:defRPr/>
              </a:pPr>
              <a:endParaRPr lang="en-US" sz="1100" b="1" dirty="0">
                <a:solidFill>
                  <a:srgbClr val="C60C30"/>
                </a:solidFill>
                <a:cs typeface="Arial" pitchFamily="34" charset="0"/>
              </a:endParaRPr>
            </a:p>
          </p:txBody>
        </p:sp>
        <p:sp>
          <p:nvSpPr>
            <p:cNvPr id="31" name="Rectangle 30"/>
            <p:cNvSpPr>
              <a:spLocks noChangeArrowheads="1"/>
            </p:cNvSpPr>
            <p:nvPr/>
          </p:nvSpPr>
          <p:spPr bwMode="auto">
            <a:xfrm>
              <a:off x="250455" y="1458666"/>
              <a:ext cx="8636000" cy="390742"/>
            </a:xfrm>
            <a:prstGeom prst="rect">
              <a:avLst/>
            </a:prstGeom>
            <a:solidFill>
              <a:schemeClr val="tx1">
                <a:lumMod val="75000"/>
                <a:lumOff val="25000"/>
                <a:alpha val="85000"/>
              </a:schemeClr>
            </a:solidFill>
            <a:ln w="9525">
              <a:solidFill>
                <a:srgbClr val="FFFFFF"/>
              </a:solidFill>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fontAlgn="base">
                <a:spcBef>
                  <a:spcPct val="0"/>
                </a:spcBef>
                <a:spcAft>
                  <a:spcPts val="1000"/>
                </a:spcAft>
                <a:buClr>
                  <a:srgbClr val="C62032"/>
                </a:buClr>
                <a:defRPr/>
              </a:pPr>
              <a:r>
                <a:rPr lang="en-US" sz="1400" b="1" cap="all" dirty="0">
                  <a:solidFill>
                    <a:srgbClr val="FFFFFF"/>
                  </a:solidFill>
                  <a:effectLst>
                    <a:outerShdw blurRad="38100" dist="38100" dir="2700000" algn="tl">
                      <a:srgbClr val="000000">
                        <a:alpha val="43137"/>
                      </a:srgbClr>
                    </a:outerShdw>
                  </a:effectLst>
                </a:rPr>
                <a:t> </a:t>
              </a:r>
            </a:p>
          </p:txBody>
        </p:sp>
        <p:sp>
          <p:nvSpPr>
            <p:cNvPr id="32" name="Text Box 73"/>
            <p:cNvSpPr txBox="1">
              <a:spLocks noChangeArrowheads="1"/>
            </p:cNvSpPr>
            <p:nvPr/>
          </p:nvSpPr>
          <p:spPr bwMode="auto">
            <a:xfrm>
              <a:off x="1710955" y="1506885"/>
              <a:ext cx="5715000" cy="284074"/>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2852" eaLnBrk="0" hangingPunct="0">
                <a:buClr>
                  <a:srgbClr val="C62032"/>
                </a:buClr>
                <a:defRPr/>
              </a:pPr>
              <a:r>
                <a:rPr lang="en-US" sz="1200" b="1" dirty="0">
                  <a:solidFill>
                    <a:srgbClr val="FFFFFF"/>
                  </a:solidFill>
                  <a:effectLst>
                    <a:outerShdw blurRad="38100" dist="38100" dir="2700000" algn="tl">
                      <a:srgbClr val="000000">
                        <a:alpha val="43137"/>
                      </a:srgbClr>
                    </a:outerShdw>
                  </a:effectLst>
                  <a:cs typeface="Arial" pitchFamily="34" charset="0"/>
                </a:rPr>
                <a:t>Program Management </a:t>
              </a:r>
              <a:r>
                <a:rPr lang="en-US" sz="1200" b="1" dirty="0">
                  <a:solidFill>
                    <a:srgbClr val="C60C30"/>
                  </a:solidFill>
                  <a:effectLst>
                    <a:outerShdw blurRad="38100" dist="38100" dir="2700000" algn="tl">
                      <a:srgbClr val="000000">
                        <a:alpha val="43137"/>
                      </a:srgbClr>
                    </a:outerShdw>
                  </a:effectLst>
                  <a:cs typeface="Arial" pitchFamily="34" charset="0"/>
                </a:rPr>
                <a:t> </a:t>
              </a:r>
              <a:r>
                <a:rPr lang="en-US" sz="1200" b="1" dirty="0">
                  <a:solidFill>
                    <a:srgbClr val="FFFFFF"/>
                  </a:solidFill>
                  <a:effectLst>
                    <a:outerShdw blurRad="38100" dist="38100" dir="2700000" algn="tl">
                      <a:srgbClr val="000000">
                        <a:alpha val="43137"/>
                      </a:srgbClr>
                    </a:outerShdw>
                  </a:effectLst>
                  <a:latin typeface="Arial"/>
                  <a:cs typeface="Arial"/>
                </a:rPr>
                <a:t>▪</a:t>
              </a:r>
              <a:r>
                <a:rPr lang="en-US" sz="1200" b="1" dirty="0">
                  <a:solidFill>
                    <a:srgbClr val="C60C30"/>
                  </a:solidFill>
                  <a:effectLst>
                    <a:outerShdw blurRad="38100" dist="38100" dir="2700000" algn="tl">
                      <a:srgbClr val="000000">
                        <a:alpha val="43137"/>
                      </a:srgbClr>
                    </a:outerShdw>
                  </a:effectLst>
                  <a:latin typeface="Arial"/>
                  <a:cs typeface="Arial"/>
                </a:rPr>
                <a:t>  </a:t>
              </a:r>
              <a:r>
                <a:rPr lang="en-US" sz="1200" b="1" dirty="0">
                  <a:solidFill>
                    <a:srgbClr val="FFFFFF"/>
                  </a:solidFill>
                  <a:effectLst>
                    <a:outerShdw blurRad="38100" dist="38100" dir="2700000" algn="tl">
                      <a:srgbClr val="000000">
                        <a:alpha val="43137"/>
                      </a:srgbClr>
                    </a:outerShdw>
                  </a:effectLst>
                  <a:cs typeface="Arial" pitchFamily="34" charset="0"/>
                </a:rPr>
                <a:t>Project Management </a:t>
              </a:r>
              <a:r>
                <a:rPr lang="en-US" sz="1200" b="1" dirty="0">
                  <a:solidFill>
                    <a:srgbClr val="C60C30"/>
                  </a:solidFill>
                  <a:effectLst>
                    <a:outerShdw blurRad="38100" dist="38100" dir="2700000" algn="tl">
                      <a:srgbClr val="000000">
                        <a:alpha val="43137"/>
                      </a:srgbClr>
                    </a:outerShdw>
                  </a:effectLst>
                  <a:cs typeface="Arial" pitchFamily="34" charset="0"/>
                </a:rPr>
                <a:t> </a:t>
              </a:r>
              <a:r>
                <a:rPr lang="en-US" sz="1200" b="1" dirty="0">
                  <a:solidFill>
                    <a:srgbClr val="FFFFFF"/>
                  </a:solidFill>
                  <a:effectLst>
                    <a:outerShdw blurRad="38100" dist="38100" dir="2700000" algn="tl">
                      <a:srgbClr val="000000">
                        <a:alpha val="43137"/>
                      </a:srgbClr>
                    </a:outerShdw>
                  </a:effectLst>
                  <a:cs typeface="Arial"/>
                </a:rPr>
                <a:t>▪</a:t>
              </a:r>
              <a:r>
                <a:rPr lang="en-US" sz="1200" b="1" dirty="0">
                  <a:solidFill>
                    <a:srgbClr val="C60C30"/>
                  </a:solidFill>
                  <a:effectLst>
                    <a:outerShdw blurRad="38100" dist="38100" dir="2700000" algn="tl">
                      <a:srgbClr val="000000">
                        <a:alpha val="43137"/>
                      </a:srgbClr>
                    </a:outerShdw>
                  </a:effectLst>
                  <a:cs typeface="Arial"/>
                </a:rPr>
                <a:t>  </a:t>
              </a:r>
              <a:r>
                <a:rPr lang="en-US" sz="1200" b="1" dirty="0">
                  <a:solidFill>
                    <a:srgbClr val="FFFFFF"/>
                  </a:solidFill>
                  <a:effectLst>
                    <a:outerShdw blurRad="38100" dist="38100" dir="2700000" algn="tl">
                      <a:srgbClr val="000000">
                        <a:alpha val="43137"/>
                      </a:srgbClr>
                    </a:outerShdw>
                  </a:effectLst>
                  <a:cs typeface="Arial"/>
                </a:rPr>
                <a:t>Change Management</a:t>
              </a:r>
              <a:endParaRPr lang="en-US" sz="1200" b="1" dirty="0">
                <a:solidFill>
                  <a:srgbClr val="FFFFFF"/>
                </a:solidFill>
                <a:effectLst>
                  <a:outerShdw blurRad="38100" dist="38100" dir="2700000" algn="tl">
                    <a:srgbClr val="000000">
                      <a:alpha val="43137"/>
                    </a:srgbClr>
                  </a:outerShdw>
                </a:effectLst>
                <a:cs typeface="Arial" pitchFamily="34" charset="0"/>
              </a:endParaRPr>
            </a:p>
          </p:txBody>
        </p:sp>
        <p:sp>
          <p:nvSpPr>
            <p:cNvPr id="33" name="Text Box 75"/>
            <p:cNvSpPr txBox="1">
              <a:spLocks noChangeArrowheads="1"/>
            </p:cNvSpPr>
            <p:nvPr/>
          </p:nvSpPr>
          <p:spPr bwMode="auto">
            <a:xfrm>
              <a:off x="2298465" y="920055"/>
              <a:ext cx="1543996" cy="400101"/>
            </a:xfrm>
            <a:prstGeom prst="rect">
              <a:avLst/>
            </a:prstGeom>
            <a:noFill/>
            <a:ln w="9525" algn="ctr">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Mergers &amp; acquisitions</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Outsource transition</a:t>
              </a:r>
            </a:p>
          </p:txBody>
        </p:sp>
        <p:sp>
          <p:nvSpPr>
            <p:cNvPr id="34" name="Text Box 77"/>
            <p:cNvSpPr txBox="1">
              <a:spLocks noChangeArrowheads="1"/>
            </p:cNvSpPr>
            <p:nvPr/>
          </p:nvSpPr>
          <p:spPr bwMode="auto">
            <a:xfrm>
              <a:off x="360839" y="920055"/>
              <a:ext cx="2069233" cy="403949"/>
            </a:xfrm>
            <a:prstGeom prst="rect">
              <a:avLst/>
            </a:prstGeom>
            <a:noFill/>
            <a:ln w="9525" algn="ctr">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Business process re-engineering</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Transformation programs</a:t>
              </a:r>
            </a:p>
          </p:txBody>
        </p:sp>
        <p:sp>
          <p:nvSpPr>
            <p:cNvPr id="35" name="Text Box 74"/>
            <p:cNvSpPr txBox="1">
              <a:spLocks noChangeArrowheads="1"/>
            </p:cNvSpPr>
            <p:nvPr/>
          </p:nvSpPr>
          <p:spPr bwMode="auto">
            <a:xfrm>
              <a:off x="3918857" y="920055"/>
              <a:ext cx="1695450" cy="410331"/>
            </a:xfrm>
            <a:prstGeom prst="rect">
              <a:avLst/>
            </a:prstGeom>
            <a:noFill/>
            <a:ln w="9525" algn="ctr">
              <a:noFill/>
              <a:miter lim="800000"/>
              <a:headEnd/>
              <a:tailEnd/>
            </a:ln>
          </p:spPr>
          <p:txBody>
            <a:bodyPr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Shared services</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Operational excellence</a:t>
              </a:r>
            </a:p>
          </p:txBody>
        </p:sp>
        <p:sp>
          <p:nvSpPr>
            <p:cNvPr id="37" name="TextBox 34"/>
            <p:cNvSpPr txBox="1">
              <a:spLocks noChangeArrowheads="1"/>
            </p:cNvSpPr>
            <p:nvPr/>
          </p:nvSpPr>
          <p:spPr bwMode="auto">
            <a:xfrm>
              <a:off x="3595271" y="601168"/>
              <a:ext cx="1932810" cy="281115"/>
            </a:xfrm>
            <a:prstGeom prst="rect">
              <a:avLst/>
            </a:prstGeom>
            <a:noFill/>
            <a:ln w="9525">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2120">
                <a:defRPr/>
              </a:pPr>
              <a:r>
                <a:rPr lang="en-US" sz="1200" b="1" dirty="0">
                  <a:solidFill>
                    <a:srgbClr val="FFFFFF"/>
                  </a:solidFill>
                  <a:effectLst>
                    <a:outerShdw blurRad="38100" dist="38100" dir="2700000" algn="tl">
                      <a:srgbClr val="000000">
                        <a:alpha val="43137"/>
                      </a:srgbClr>
                    </a:outerShdw>
                  </a:effectLst>
                  <a:cs typeface="Arial" pitchFamily="34" charset="0"/>
                </a:rPr>
                <a:t>Enterprise-Wide Initiatives</a:t>
              </a:r>
            </a:p>
          </p:txBody>
        </p:sp>
        <p:sp>
          <p:nvSpPr>
            <p:cNvPr id="38" name="Text Box 74"/>
            <p:cNvSpPr txBox="1">
              <a:spLocks noChangeArrowheads="1"/>
            </p:cNvSpPr>
            <p:nvPr/>
          </p:nvSpPr>
          <p:spPr bwMode="auto">
            <a:xfrm>
              <a:off x="6746470" y="920055"/>
              <a:ext cx="2107244" cy="403949"/>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Regulatory compliance</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Sarbanes-Oxley</a:t>
              </a:r>
            </a:p>
          </p:txBody>
        </p:sp>
        <p:sp>
          <p:nvSpPr>
            <p:cNvPr id="39" name="Rectangle 38"/>
            <p:cNvSpPr>
              <a:spLocks noChangeArrowheads="1"/>
            </p:cNvSpPr>
            <p:nvPr/>
          </p:nvSpPr>
          <p:spPr bwMode="auto">
            <a:xfrm>
              <a:off x="1702465" y="1941553"/>
              <a:ext cx="1406196"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Governance, Risk &amp; </a:t>
              </a:r>
              <a:br>
                <a:rPr lang="en-US" sz="1200" b="1" dirty="0">
                  <a:solidFill>
                    <a:srgbClr val="CE1126"/>
                  </a:solidFill>
                  <a:cs typeface="Arial" pitchFamily="34" charset="0"/>
                </a:rPr>
              </a:br>
              <a:r>
                <a:rPr lang="en-US" sz="1200" b="1" dirty="0">
                  <a:solidFill>
                    <a:srgbClr val="CE1126"/>
                  </a:solidFill>
                  <a:cs typeface="Arial" pitchFamily="34" charset="0"/>
                </a:rPr>
                <a:t>Compliance</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Internal &amp; IT audit</a:t>
              </a:r>
              <a:br>
                <a:rPr lang="en-US" sz="1000" dirty="0">
                  <a:solidFill>
                    <a:srgbClr val="000000"/>
                  </a:solidFill>
                  <a:cs typeface="Arial" pitchFamily="34" charset="0"/>
                </a:rPr>
              </a:br>
              <a:r>
                <a:rPr lang="en-US" sz="1000" dirty="0">
                  <a:solidFill>
                    <a:srgbClr val="000000"/>
                  </a:solidFill>
                  <a:cs typeface="Arial" pitchFamily="34" charset="0"/>
                </a:rPr>
                <a:t>co-sourcing </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Sarbanes-Oxley </a:t>
              </a:r>
              <a:br>
                <a:rPr lang="en-US" sz="1000" dirty="0">
                  <a:solidFill>
                    <a:srgbClr val="000000"/>
                  </a:solidFill>
                  <a:cs typeface="Arial" pitchFamily="34" charset="0"/>
                </a:rPr>
              </a:br>
              <a:r>
                <a:rPr lang="en-US" sz="1000" dirty="0">
                  <a:solidFill>
                    <a:srgbClr val="000000"/>
                  </a:solidFill>
                  <a:cs typeface="Arial" pitchFamily="34" charset="0"/>
                </a:rPr>
                <a:t>compliance </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Performance &amp; mock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Contract / counter</a:t>
              </a:r>
              <a:br>
                <a:rPr lang="en-US" sz="1000" dirty="0">
                  <a:solidFill>
                    <a:srgbClr val="000000"/>
                  </a:solidFill>
                  <a:cs typeface="Arial" pitchFamily="34" charset="0"/>
                </a:rPr>
              </a:br>
              <a:r>
                <a:rPr lang="en-US" sz="1000" dirty="0">
                  <a:solidFill>
                    <a:srgbClr val="000000"/>
                  </a:solidFill>
                  <a:cs typeface="Arial" pitchFamily="34" charset="0"/>
                </a:rPr>
                <a:t>party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Compliance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Corporate</a:t>
              </a:r>
              <a:br>
                <a:rPr lang="en-US" sz="1000" dirty="0">
                  <a:solidFill>
                    <a:srgbClr val="000000"/>
                  </a:solidFill>
                  <a:cs typeface="Arial" pitchFamily="34" charset="0"/>
                </a:rPr>
              </a:br>
              <a:r>
                <a:rPr lang="en-US" sz="1000" dirty="0">
                  <a:solidFill>
                    <a:srgbClr val="000000"/>
                  </a:solidFill>
                  <a:cs typeface="Arial" pitchFamily="34" charset="0"/>
                </a:rPr>
                <a:t>governance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Enterprise risk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Fraud / forensic </a:t>
              </a:r>
              <a:br>
                <a:rPr lang="en-US" sz="1000" dirty="0">
                  <a:solidFill>
                    <a:srgbClr val="000000"/>
                  </a:solidFill>
                  <a:cs typeface="Arial" pitchFamily="34" charset="0"/>
                </a:rPr>
              </a:br>
              <a:r>
                <a:rPr lang="en-US" sz="1000" dirty="0">
                  <a:solidFill>
                    <a:srgbClr val="000000"/>
                  </a:solidFill>
                  <a:cs typeface="Arial" pitchFamily="34" charset="0"/>
                </a:rPr>
                <a:t>audits</a:t>
              </a:r>
            </a:p>
            <a:p>
              <a:pPr defTabSz="912120">
                <a:defRPr/>
              </a:pPr>
              <a:endParaRPr lang="en-US" sz="1100" b="1" dirty="0">
                <a:solidFill>
                  <a:srgbClr val="C60C30"/>
                </a:solidFill>
                <a:cs typeface="Arial" pitchFamily="34" charset="0"/>
              </a:endParaRPr>
            </a:p>
          </p:txBody>
        </p:sp>
        <p:sp>
          <p:nvSpPr>
            <p:cNvPr id="40" name="Rectangle 39"/>
            <p:cNvSpPr>
              <a:spLocks noChangeArrowheads="1"/>
            </p:cNvSpPr>
            <p:nvPr/>
          </p:nvSpPr>
          <p:spPr bwMode="auto">
            <a:xfrm>
              <a:off x="3154474"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Information</a:t>
              </a:r>
              <a:br>
                <a:rPr lang="en-US" sz="1200" b="1" dirty="0">
                  <a:solidFill>
                    <a:srgbClr val="CE1126"/>
                  </a:solidFill>
                  <a:cs typeface="Arial" pitchFamily="34" charset="0"/>
                </a:rPr>
              </a:br>
              <a:r>
                <a:rPr lang="en-US" sz="1200" b="1" dirty="0">
                  <a:solidFill>
                    <a:srgbClr val="CE1126"/>
                  </a:solidFill>
                  <a:cs typeface="Arial" pitchFamily="34" charset="0"/>
                </a:rPr>
                <a:t>Management</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Business analysis &amp; integration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Process improvement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Implementation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Stabilization &amp; optimization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Quality Assurance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Data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Report strategy &amp; development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IT governance &amp; security</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Outsourcing strategy</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IT strategic planning </a:t>
              </a:r>
            </a:p>
            <a:p>
              <a:pPr marL="125088" indent="-125088" defTabSz="912120">
                <a:spcBef>
                  <a:spcPts val="568"/>
                </a:spcBef>
                <a:buClr>
                  <a:srgbClr val="C62032"/>
                </a:buClr>
                <a:buFont typeface="Wingdings" pitchFamily="2" charset="2"/>
                <a:buChar char="§"/>
                <a:defRPr/>
              </a:pPr>
              <a:endParaRPr lang="en-US" sz="1000" dirty="0">
                <a:solidFill>
                  <a:srgbClr val="000000"/>
                </a:solidFill>
                <a:cs typeface="Arial" pitchFamily="34" charset="0"/>
              </a:endParaRPr>
            </a:p>
            <a:p>
              <a:pPr defTabSz="912120">
                <a:defRPr/>
              </a:pPr>
              <a:endParaRPr lang="en-US" sz="1100" b="1" dirty="0">
                <a:solidFill>
                  <a:srgbClr val="C60C30"/>
                </a:solidFill>
                <a:cs typeface="Arial" pitchFamily="34" charset="0"/>
              </a:endParaRPr>
            </a:p>
          </p:txBody>
        </p:sp>
        <p:sp>
          <p:nvSpPr>
            <p:cNvPr id="41" name="Rectangle 40"/>
            <p:cNvSpPr>
              <a:spLocks noChangeArrowheads="1"/>
            </p:cNvSpPr>
            <p:nvPr/>
          </p:nvSpPr>
          <p:spPr bwMode="auto">
            <a:xfrm>
              <a:off x="4606484"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Human</a:t>
              </a:r>
              <a:br>
                <a:rPr lang="en-US" sz="1200" b="1" dirty="0">
                  <a:solidFill>
                    <a:srgbClr val="CE1126"/>
                  </a:solidFill>
                  <a:cs typeface="Arial" pitchFamily="34" charset="0"/>
                </a:rPr>
              </a:br>
              <a:r>
                <a:rPr lang="en-US" sz="1200" b="1" dirty="0">
                  <a:solidFill>
                    <a:srgbClr val="CE1126"/>
                  </a:solidFill>
                  <a:cs typeface="Arial" pitchFamily="34" charset="0"/>
                </a:rPr>
                <a:t>Capital</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Organizational </a:t>
              </a:r>
              <a:br>
                <a:rPr lang="en-US" sz="1000" dirty="0">
                  <a:solidFill>
                    <a:srgbClr val="000000"/>
                  </a:solidFill>
                  <a:cs typeface="Arial" pitchFamily="34" charset="0"/>
                </a:rPr>
              </a:br>
              <a:r>
                <a:rPr lang="en-US" sz="1000" dirty="0">
                  <a:solidFill>
                    <a:srgbClr val="000000"/>
                  </a:solidFill>
                  <a:cs typeface="Arial" pitchFamily="34" charset="0"/>
                </a:rPr>
                <a:t>development / design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Change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transformations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Training &amp; </a:t>
              </a:r>
              <a:br>
                <a:rPr lang="en-US" sz="1000" dirty="0">
                  <a:solidFill>
                    <a:srgbClr val="000000"/>
                  </a:solidFill>
                  <a:cs typeface="Arial" pitchFamily="34" charset="0"/>
                </a:rPr>
              </a:br>
              <a:r>
                <a:rPr lang="en-US" sz="1000" dirty="0">
                  <a:solidFill>
                    <a:srgbClr val="000000"/>
                  </a:solidFill>
                  <a:cs typeface="Arial" pitchFamily="34" charset="0"/>
                </a:rPr>
                <a:t>communications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Compensation &amp;</a:t>
              </a:r>
              <a:br>
                <a:rPr lang="en-US" sz="1000" dirty="0">
                  <a:solidFill>
                    <a:srgbClr val="000000"/>
                  </a:solidFill>
                  <a:cs typeface="Arial" pitchFamily="34" charset="0"/>
                </a:rPr>
              </a:br>
              <a:r>
                <a:rPr lang="en-US" sz="1000" dirty="0">
                  <a:solidFill>
                    <a:srgbClr val="000000"/>
                  </a:solidFill>
                  <a:cs typeface="Arial" pitchFamily="34" charset="0"/>
                </a:rPr>
                <a:t>benefits redesign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system initiatives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restructuring</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Talent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Succession planning</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compliance</a:t>
              </a:r>
            </a:p>
            <a:p>
              <a:pPr defTabSz="912120">
                <a:defRPr/>
              </a:pPr>
              <a:endParaRPr lang="en-US" sz="1100" b="1" dirty="0">
                <a:solidFill>
                  <a:srgbClr val="C60C30"/>
                </a:solidFill>
                <a:cs typeface="Arial" pitchFamily="34" charset="0"/>
              </a:endParaRPr>
            </a:p>
          </p:txBody>
        </p:sp>
        <p:sp>
          <p:nvSpPr>
            <p:cNvPr id="42" name="Rectangle 41"/>
            <p:cNvSpPr>
              <a:spLocks noChangeArrowheads="1"/>
            </p:cNvSpPr>
            <p:nvPr/>
          </p:nvSpPr>
          <p:spPr bwMode="auto">
            <a:xfrm>
              <a:off x="6058493"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non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Procurement &amp;</a:t>
              </a:r>
              <a:br>
                <a:rPr lang="en-US" sz="1200" b="1" dirty="0">
                  <a:solidFill>
                    <a:srgbClr val="CE1126"/>
                  </a:solidFill>
                  <a:cs typeface="Arial" pitchFamily="34" charset="0"/>
                </a:rPr>
              </a:br>
              <a:r>
                <a:rPr lang="en-US" sz="1200" b="1" dirty="0">
                  <a:solidFill>
                    <a:srgbClr val="CE1126"/>
                  </a:solidFill>
                  <a:cs typeface="Arial" pitchFamily="34" charset="0"/>
                </a:rPr>
                <a:t>Supply Chain</a:t>
              </a:r>
            </a:p>
            <a:p>
              <a:pPr defTabSz="912120">
                <a:defRPr/>
              </a:pPr>
              <a:endParaRPr lang="en-US" sz="1100" b="1" dirty="0">
                <a:solidFill>
                  <a:srgbClr val="C60C30"/>
                </a:solidFill>
                <a:cs typeface="Arial" pitchFamily="34" charset="0"/>
              </a:endParaRP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Supply chain </a:t>
              </a:r>
              <a:br>
                <a:rPr lang="en-US" sz="1000" dirty="0">
                  <a:solidFill>
                    <a:srgbClr val="000000"/>
                  </a:solidFill>
                  <a:cs typeface="Arial" pitchFamily="34" charset="0"/>
                </a:rPr>
              </a:br>
              <a:r>
                <a:rPr lang="en-US" sz="1000" dirty="0">
                  <a:solidFill>
                    <a:srgbClr val="000000"/>
                  </a:solidFill>
                  <a:cs typeface="Arial" pitchFamily="34" charset="0"/>
                </a:rPr>
                <a:t>assessment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Strategic sourcing</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Conflict Minerals </a:t>
              </a:r>
              <a:br>
                <a:rPr lang="en-US" sz="1000" dirty="0">
                  <a:solidFill>
                    <a:srgbClr val="000000"/>
                  </a:solidFill>
                  <a:cs typeface="Arial" pitchFamily="34" charset="0"/>
                </a:rPr>
              </a:br>
              <a:r>
                <a:rPr lang="en-US" sz="1000" dirty="0">
                  <a:solidFill>
                    <a:srgbClr val="000000"/>
                  </a:solidFill>
                  <a:cs typeface="Arial" pitchFamily="34" charset="0"/>
                </a:rPr>
                <a:t>compliance</a:t>
              </a:r>
              <a:endParaRPr lang="en-US" sz="1100" b="1" dirty="0">
                <a:solidFill>
                  <a:srgbClr val="C60C30"/>
                </a:solidFill>
                <a:cs typeface="Arial" pitchFamily="34" charset="0"/>
              </a:endParaRP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Commodity </a:t>
              </a:r>
              <a:br>
                <a:rPr lang="en-US" sz="1000" dirty="0">
                  <a:solidFill>
                    <a:srgbClr val="000000"/>
                  </a:solidFill>
                  <a:cs typeface="Arial" pitchFamily="34" charset="0"/>
                </a:rPr>
              </a:br>
              <a:r>
                <a:rPr lang="en-US" sz="1000" dirty="0">
                  <a:solidFill>
                    <a:srgbClr val="000000"/>
                  </a:solidFill>
                  <a:cs typeface="Arial" pitchFamily="34" charset="0"/>
                </a:rPr>
                <a:t>management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Capital </a:t>
              </a:r>
              <a:br>
                <a:rPr lang="en-US" sz="1000" dirty="0">
                  <a:solidFill>
                    <a:srgbClr val="000000"/>
                  </a:solidFill>
                  <a:cs typeface="Arial" pitchFamily="34" charset="0"/>
                </a:rPr>
              </a:br>
              <a:r>
                <a:rPr lang="en-US" sz="1000" dirty="0">
                  <a:solidFill>
                    <a:srgbClr val="000000"/>
                  </a:solidFill>
                  <a:cs typeface="Arial" pitchFamily="34" charset="0"/>
                </a:rPr>
                <a:t>procurement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Inventory </a:t>
              </a:r>
              <a:br>
                <a:rPr lang="en-US" sz="1000" dirty="0">
                  <a:solidFill>
                    <a:srgbClr val="000000"/>
                  </a:solidFill>
                  <a:cs typeface="Arial" pitchFamily="34" charset="0"/>
                </a:rPr>
              </a:br>
              <a:r>
                <a:rPr lang="en-US" sz="1000" dirty="0">
                  <a:solidFill>
                    <a:srgbClr val="000000"/>
                  </a:solidFill>
                  <a:cs typeface="Arial" pitchFamily="34" charset="0"/>
                </a:rPr>
                <a:t>rationalization</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Contract </a:t>
              </a:r>
              <a:br>
                <a:rPr lang="en-US" sz="1000" dirty="0">
                  <a:solidFill>
                    <a:srgbClr val="000000"/>
                  </a:solidFill>
                  <a:cs typeface="Arial" pitchFamily="34" charset="0"/>
                </a:rPr>
              </a:br>
              <a:r>
                <a:rPr lang="en-US" sz="1000" dirty="0">
                  <a:solidFill>
                    <a:srgbClr val="000000"/>
                  </a:solidFill>
                  <a:cs typeface="Arial" pitchFamily="34" charset="0"/>
                </a:rPr>
                <a:t>management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Logistics &amp; </a:t>
              </a:r>
              <a:br>
                <a:rPr lang="en-US" sz="1000" dirty="0">
                  <a:solidFill>
                    <a:srgbClr val="000000"/>
                  </a:solidFill>
                  <a:cs typeface="Arial" pitchFamily="34" charset="0"/>
                </a:rPr>
              </a:br>
              <a:r>
                <a:rPr lang="en-US" sz="1000" dirty="0">
                  <a:solidFill>
                    <a:srgbClr val="000000"/>
                  </a:solidFill>
                  <a:cs typeface="Arial" pitchFamily="34" charset="0"/>
                </a:rPr>
                <a:t>warehousing</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Vendor audit</a:t>
              </a:r>
            </a:p>
          </p:txBody>
        </p:sp>
        <p:sp>
          <p:nvSpPr>
            <p:cNvPr id="43" name="Rectangle 42"/>
            <p:cNvSpPr>
              <a:spLocks noChangeArrowheads="1"/>
            </p:cNvSpPr>
            <p:nvPr/>
          </p:nvSpPr>
          <p:spPr bwMode="auto">
            <a:xfrm>
              <a:off x="7510501"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Legal &amp;</a:t>
              </a:r>
              <a:br>
                <a:rPr lang="en-US" sz="1200" b="1" dirty="0">
                  <a:solidFill>
                    <a:srgbClr val="CE1126"/>
                  </a:solidFill>
                  <a:cs typeface="Arial" pitchFamily="34" charset="0"/>
                </a:rPr>
              </a:br>
              <a:r>
                <a:rPr lang="en-US" sz="1200" b="1" dirty="0">
                  <a:solidFill>
                    <a:srgbClr val="CE1126"/>
                  </a:solidFill>
                  <a:cs typeface="Arial" pitchFamily="34" charset="0"/>
                </a:rPr>
                <a:t>Regulatory</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Commercial transactions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Mergers, acquisitions </a:t>
              </a:r>
              <a:br>
                <a:rPr lang="en-US" sz="1000" dirty="0">
                  <a:solidFill>
                    <a:srgbClr val="000000"/>
                  </a:solidFill>
                  <a:cs typeface="Arial" pitchFamily="34" charset="0"/>
                </a:rPr>
              </a:br>
              <a:r>
                <a:rPr lang="en-US" sz="1000" dirty="0">
                  <a:solidFill>
                    <a:srgbClr val="000000"/>
                  </a:solidFill>
                  <a:cs typeface="Arial" pitchFamily="34" charset="0"/>
                </a:rPr>
                <a:t>&amp; restructurings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Regulatory compliance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SEC filings &amp; corporate</a:t>
              </a:r>
              <a:br>
                <a:rPr lang="en-US" sz="1000" dirty="0">
                  <a:solidFill>
                    <a:srgbClr val="000000"/>
                  </a:solidFill>
                  <a:cs typeface="Arial" pitchFamily="34" charset="0"/>
                </a:rPr>
              </a:br>
              <a:r>
                <a:rPr lang="en-US" sz="1000" dirty="0">
                  <a:solidFill>
                    <a:srgbClr val="000000"/>
                  </a:solidFill>
                  <a:cs typeface="Arial" pitchFamily="34" charset="0"/>
                </a:rPr>
                <a:t>governance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IP agreements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Litigation </a:t>
              </a:r>
              <a:br>
                <a:rPr lang="en-US" sz="1000" dirty="0">
                  <a:solidFill>
                    <a:srgbClr val="000000"/>
                  </a:solidFill>
                  <a:cs typeface="Arial" pitchFamily="34" charset="0"/>
                </a:rPr>
              </a:br>
              <a:r>
                <a:rPr lang="en-US" sz="1000" dirty="0">
                  <a:solidFill>
                    <a:srgbClr val="000000"/>
                  </a:solidFill>
                  <a:cs typeface="Arial" pitchFamily="34" charset="0"/>
                </a:rPr>
                <a:t>management &amp; investigations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Employment/ Employee benefits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Legal operations optimization</a:t>
              </a:r>
              <a:endParaRPr lang="en-US" sz="1100" b="1" dirty="0">
                <a:solidFill>
                  <a:srgbClr val="C60C30"/>
                </a:solidFill>
                <a:cs typeface="Arial" pitchFamily="34" charset="0"/>
              </a:endParaRPr>
            </a:p>
          </p:txBody>
        </p:sp>
      </p:grpSp>
    </p:spTree>
    <p:extLst>
      <p:ext uri="{BB962C8B-B14F-4D97-AF65-F5344CB8AC3E}">
        <p14:creationId xmlns:p14="http://schemas.microsoft.com/office/powerpoint/2010/main" val="42421355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APAC SNAPSHOT</a:t>
            </a:r>
          </a:p>
        </p:txBody>
      </p:sp>
      <p:grpSp>
        <p:nvGrpSpPr>
          <p:cNvPr id="25" name="Group 24"/>
          <p:cNvGrpSpPr/>
          <p:nvPr/>
        </p:nvGrpSpPr>
        <p:grpSpPr>
          <a:xfrm>
            <a:off x="72573" y="476672"/>
            <a:ext cx="8926284" cy="5938704"/>
            <a:chOff x="72573" y="476672"/>
            <a:chExt cx="8926284" cy="5938704"/>
          </a:xfrm>
        </p:grpSpPr>
        <p:sp>
          <p:nvSpPr>
            <p:cNvPr id="26" name="Content Placeholder 2"/>
            <p:cNvSpPr txBox="1">
              <a:spLocks/>
            </p:cNvSpPr>
            <p:nvPr/>
          </p:nvSpPr>
          <p:spPr>
            <a:xfrm>
              <a:off x="72573" y="957398"/>
              <a:ext cx="8200571" cy="5257665"/>
            </a:xfrm>
            <a:prstGeom prst="rect">
              <a:avLst/>
            </a:prstGeom>
          </p:spPr>
          <p:txBody>
            <a:bodyPr lIns="86486" tIns="43243" rIns="86486" bIns="43243"/>
            <a:lstStyle/>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r>
                <a:rPr lang="en-US" sz="1300" dirty="0">
                  <a:cs typeface="Arial" pitchFamily="34" charset="0"/>
                </a:rPr>
                <a:t>Countries Served:</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Australia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Cambodia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China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India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Indonesia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Japan</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Korea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Malaysia</a:t>
              </a: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r>
                <a:rPr lang="en-US" sz="1300" dirty="0">
                  <a:cs typeface="Arial" pitchFamily="34" charset="0"/>
                </a:rPr>
                <a:t>Industries Served:</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Automotive</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Energy</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Financial Services</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Hospitality/Gaming</a:t>
              </a:r>
            </a:p>
            <a:p>
              <a:pPr marL="741732" lvl="1" indent="-285282" defTabSz="912901" eaLnBrk="0" fontAlgn="base" hangingPunct="0">
                <a:lnSpc>
                  <a:spcPts val="2176"/>
                </a:lnSpc>
                <a:spcBef>
                  <a:spcPct val="0"/>
                </a:spcBef>
                <a:spcAft>
                  <a:spcPts val="284"/>
                </a:spcAft>
                <a:buClr>
                  <a:schemeClr val="accent1"/>
                </a:buClr>
                <a:buFont typeface="Wingdings" pitchFamily="2" charset="2"/>
                <a:buChar char="§"/>
                <a:defRPr/>
              </a:pPr>
              <a:endParaRPr lang="en-US" sz="15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500" dirty="0">
                <a:cs typeface="Arial" pitchFamily="34" charset="0"/>
              </a:endParaRPr>
            </a:p>
          </p:txBody>
        </p:sp>
        <p:pic>
          <p:nvPicPr>
            <p:cNvPr id="27" name="Picture 3" descr="C:\Users\Clement\Desktop\Clement\map2 copy.png"/>
            <p:cNvPicPr>
              <a:picLocks noChangeAspect="1" noChangeArrowheads="1"/>
            </p:cNvPicPr>
            <p:nvPr/>
          </p:nvPicPr>
          <p:blipFill>
            <a:blip r:embed="rId3" cstate="print">
              <a:lum bright="10000" contrast="-70000"/>
            </a:blip>
            <a:srcRect/>
            <a:stretch>
              <a:fillRect/>
            </a:stretch>
          </p:blipFill>
          <p:spPr bwMode="auto">
            <a:xfrm>
              <a:off x="3265714" y="785812"/>
              <a:ext cx="5442857" cy="5436994"/>
            </a:xfrm>
            <a:prstGeom prst="rect">
              <a:avLst/>
            </a:prstGeom>
            <a:noFill/>
          </p:spPr>
        </p:pic>
        <p:sp>
          <p:nvSpPr>
            <p:cNvPr id="28" name="TextBox 27"/>
            <p:cNvSpPr txBox="1"/>
            <p:nvPr/>
          </p:nvSpPr>
          <p:spPr>
            <a:xfrm>
              <a:off x="251520" y="476672"/>
              <a:ext cx="3048000" cy="1195326"/>
            </a:xfrm>
            <a:prstGeom prst="rect">
              <a:avLst/>
            </a:prstGeom>
            <a:noFill/>
            <a:effectLst>
              <a:outerShdw blurRad="50800" dist="38100" dir="5400000" algn="t" rotWithShape="0">
                <a:schemeClr val="bg1">
                  <a:alpha val="40000"/>
                </a:schemeClr>
              </a:outerShdw>
            </a:effectLst>
          </p:spPr>
          <p:txBody>
            <a:bodyPr wrap="square" lIns="86486" tIns="43243" rIns="86486" bIns="43243" rtlCol="0">
              <a:spAutoFit/>
            </a:bodyPr>
            <a:lstStyle/>
            <a:p>
              <a:pPr>
                <a:defRPr/>
              </a:pPr>
              <a:r>
                <a:rPr lang="en-US" sz="1600" b="1" kern="0" dirty="0">
                  <a:solidFill>
                    <a:srgbClr val="C60C30"/>
                  </a:solidFill>
                  <a:latin typeface="+mj-lt"/>
                </a:rPr>
                <a:t>APAC  Snapshot</a:t>
              </a:r>
            </a:p>
            <a:p>
              <a:pPr marL="162160" indent="-162160" defTabSz="1357340">
                <a:buClr>
                  <a:srgbClr val="C00000"/>
                </a:buClr>
                <a:buFont typeface="Wingdings" pitchFamily="2" charset="2"/>
                <a:buChar char="§"/>
                <a:defRPr/>
              </a:pPr>
              <a:r>
                <a:rPr lang="en-US" sz="1400" kern="0" dirty="0">
                  <a:latin typeface="+mj-lt"/>
                </a:rPr>
                <a:t>500 projects; multiple pan-Asia</a:t>
              </a:r>
            </a:p>
            <a:p>
              <a:pPr marL="162160" indent="-162160" defTabSz="1357340">
                <a:buClr>
                  <a:srgbClr val="C00000"/>
                </a:buClr>
                <a:buFont typeface="Wingdings" pitchFamily="2" charset="2"/>
                <a:buChar char="§"/>
                <a:defRPr/>
              </a:pPr>
              <a:r>
                <a:rPr lang="en-US" sz="1400" kern="0" dirty="0">
                  <a:latin typeface="+mj-lt"/>
                </a:rPr>
                <a:t>12 offices</a:t>
              </a:r>
            </a:p>
            <a:p>
              <a:pPr marL="162160" indent="-162160" defTabSz="1357340">
                <a:buClr>
                  <a:srgbClr val="C00000"/>
                </a:buClr>
                <a:buFont typeface="Wingdings" pitchFamily="2" charset="2"/>
                <a:buChar char="§"/>
                <a:defRPr/>
              </a:pPr>
              <a:r>
                <a:rPr lang="en-US" sz="1400" kern="0" dirty="0">
                  <a:latin typeface="+mj-lt"/>
                </a:rPr>
                <a:t>300 professionals</a:t>
              </a:r>
            </a:p>
            <a:p>
              <a:pPr marL="162160" indent="-162160" defTabSz="1357340">
                <a:buClr>
                  <a:srgbClr val="C00000"/>
                </a:buClr>
                <a:buFont typeface="Wingdings" pitchFamily="2" charset="2"/>
                <a:buChar char="§"/>
                <a:defRPr/>
              </a:pPr>
              <a:r>
                <a:rPr lang="en-US" sz="1400" kern="0" dirty="0">
                  <a:latin typeface="+mj-lt"/>
                </a:rPr>
                <a:t>Clients in 22 countries</a:t>
              </a:r>
            </a:p>
          </p:txBody>
        </p:sp>
        <p:sp>
          <p:nvSpPr>
            <p:cNvPr id="30" name="Content Placeholder 5"/>
            <p:cNvSpPr txBox="1">
              <a:spLocks/>
            </p:cNvSpPr>
            <p:nvPr/>
          </p:nvSpPr>
          <p:spPr bwMode="auto">
            <a:xfrm>
              <a:off x="1814286" y="2143125"/>
              <a:ext cx="1814286" cy="2286000"/>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eaLnBrk="0" hangingPunct="0">
                <a:spcBef>
                  <a:spcPts val="568"/>
                </a:spcBef>
                <a:buClr>
                  <a:schemeClr val="accent1"/>
                </a:buClr>
                <a:buFont typeface="Wingdings" pitchFamily="2" charset="2"/>
                <a:buChar char="§"/>
                <a:defRPr/>
              </a:pPr>
              <a:r>
                <a:rPr lang="en-US" sz="1300" dirty="0">
                  <a:cs typeface="Arial" pitchFamily="34" charset="0"/>
                </a:rPr>
                <a:t>Mongolia</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Nepal</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New Zealand</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Singapore</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Sri Lanka</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Taiwan</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Thailand</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The Philippines</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Vietnam</a:t>
              </a:r>
            </a:p>
            <a:p>
              <a:pPr marL="342338" indent="-342338" eaLnBrk="0" hangingPunct="0">
                <a:lnSpc>
                  <a:spcPts val="2176"/>
                </a:lnSpc>
                <a:spcAft>
                  <a:spcPts val="284"/>
                </a:spcAft>
                <a:buClr>
                  <a:schemeClr val="accent1"/>
                </a:buClr>
                <a:defRPr/>
              </a:pPr>
              <a:endParaRPr lang="en-US" sz="1100" dirty="0">
                <a:cs typeface="Arial" pitchFamily="34" charset="0"/>
              </a:endParaRPr>
            </a:p>
          </p:txBody>
        </p:sp>
        <p:sp>
          <p:nvSpPr>
            <p:cNvPr id="31" name="Content Placeholder 5"/>
            <p:cNvSpPr txBox="1">
              <a:spLocks/>
            </p:cNvSpPr>
            <p:nvPr/>
          </p:nvSpPr>
          <p:spPr bwMode="auto">
            <a:xfrm>
              <a:off x="2394857" y="5072062"/>
              <a:ext cx="2001630" cy="1343314"/>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Insurance</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Manufacturing</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Mining</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Pharmaceutical</a:t>
              </a:r>
            </a:p>
            <a:p>
              <a:pPr marL="342338" indent="-342338"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p:txBody>
        </p:sp>
        <p:sp>
          <p:nvSpPr>
            <p:cNvPr id="32" name="Content Placeholder 5"/>
            <p:cNvSpPr txBox="1">
              <a:spLocks/>
            </p:cNvSpPr>
            <p:nvPr/>
          </p:nvSpPr>
          <p:spPr bwMode="auto">
            <a:xfrm>
              <a:off x="4064000" y="5072063"/>
              <a:ext cx="2322286" cy="1285875"/>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Technology</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Real Estate</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Retail/FMCG</a:t>
              </a:r>
            </a:p>
            <a:p>
              <a:pPr marL="342338" indent="-342338" eaLnBrk="0" hangingPunct="0">
                <a:spcBef>
                  <a:spcPts val="568"/>
                </a:spcBef>
                <a:buClr>
                  <a:schemeClr val="accent1"/>
                </a:buClr>
                <a:buFont typeface="Wingdings" pitchFamily="2" charset="2"/>
                <a:buChar char="§"/>
              </a:pPr>
              <a:r>
                <a:rPr lang="en-US" sz="1300" dirty="0"/>
                <a:t>Safety</a:t>
              </a:r>
            </a:p>
            <a:p>
              <a:pPr marL="342338" indent="-342338" eaLnBrk="0" hangingPunct="0">
                <a:spcBef>
                  <a:spcPts val="568"/>
                </a:spcBef>
                <a:buClr>
                  <a:schemeClr val="accent1"/>
                </a:buClr>
                <a:buFont typeface="Wingdings" pitchFamily="2" charset="2"/>
                <a:buChar char="§"/>
              </a:pPr>
              <a:r>
                <a:rPr lang="en-US" sz="1300" dirty="0"/>
                <a:t>Telecommunications</a:t>
              </a:r>
            </a:p>
            <a:p>
              <a:pPr marL="342338" indent="-342338" eaLnBrk="0" hangingPunct="0">
                <a:lnSpc>
                  <a:spcPts val="2176"/>
                </a:lnSpc>
                <a:spcAft>
                  <a:spcPts val="284"/>
                </a:spcAft>
                <a:buClr>
                  <a:schemeClr val="accent1"/>
                </a:buClr>
                <a:buFont typeface="Wingdings" pitchFamily="2" charset="2"/>
                <a:buChar char="§"/>
              </a:pPr>
              <a:endParaRPr lang="en-US" sz="1300" dirty="0"/>
            </a:p>
            <a:p>
              <a:pPr marL="342338" indent="-342338" eaLnBrk="0" hangingPunct="0">
                <a:lnSpc>
                  <a:spcPts val="2176"/>
                </a:lnSpc>
                <a:spcAft>
                  <a:spcPts val="284"/>
                </a:spcAft>
                <a:buClr>
                  <a:schemeClr val="accent1"/>
                </a:buClr>
                <a:buFont typeface="Wingdings" pitchFamily="2" charset="2"/>
                <a:buChar char="§"/>
              </a:pPr>
              <a:endParaRPr lang="en-US" sz="1300" dirty="0"/>
            </a:p>
            <a:p>
              <a:pPr marL="342338" indent="-342338" eaLnBrk="0" hangingPunct="0">
                <a:lnSpc>
                  <a:spcPts val="2176"/>
                </a:lnSpc>
                <a:spcAft>
                  <a:spcPts val="284"/>
                </a:spcAft>
                <a:buClr>
                  <a:schemeClr val="accent1"/>
                </a:buClr>
              </a:pPr>
              <a:endParaRPr lang="en-US" sz="1300" dirty="0"/>
            </a:p>
            <a:p>
              <a:pPr marL="342338" indent="-342338" defTabSz="912901" eaLnBrk="0" fontAlgn="base" hangingPunct="0">
                <a:lnSpc>
                  <a:spcPts val="2176"/>
                </a:lnSpc>
                <a:spcBef>
                  <a:spcPct val="0"/>
                </a:spcBef>
                <a:spcAft>
                  <a:spcPts val="284"/>
                </a:spcAft>
                <a:buClr>
                  <a:schemeClr val="accent1"/>
                </a:buClr>
                <a:buFont typeface="Wingdings" pitchFamily="2" charset="2"/>
                <a:buChar char="§"/>
                <a:defRPr/>
              </a:pPr>
              <a:endParaRPr lang="en-US" sz="1100" dirty="0">
                <a:cs typeface="Arial" pitchFamily="34" charset="0"/>
              </a:endParaRPr>
            </a:p>
            <a:p>
              <a:pPr marL="342338" indent="-342338" defTabSz="912901" eaLnBrk="0" fontAlgn="base" hangingPunct="0">
                <a:lnSpc>
                  <a:spcPts val="2176"/>
                </a:lnSpc>
                <a:spcBef>
                  <a:spcPct val="0"/>
                </a:spcBef>
                <a:spcAft>
                  <a:spcPts val="1135"/>
                </a:spcAft>
                <a:buClr>
                  <a:schemeClr val="accent1"/>
                </a:buClr>
                <a:defRPr/>
              </a:pPr>
              <a:endParaRPr lang="en-US" sz="11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p:txBody>
        </p:sp>
        <p:sp>
          <p:nvSpPr>
            <p:cNvPr id="33" name="TextBox 32"/>
            <p:cNvSpPr txBox="1"/>
            <p:nvPr/>
          </p:nvSpPr>
          <p:spPr>
            <a:xfrm>
              <a:off x="6966857" y="1928813"/>
              <a:ext cx="2032000" cy="1472325"/>
            </a:xfrm>
            <a:prstGeom prst="rect">
              <a:avLst/>
            </a:prstGeom>
            <a:solidFill>
              <a:schemeClr val="bg1"/>
            </a:solidFill>
            <a:ln>
              <a:solidFill>
                <a:schemeClr val="tx1"/>
              </a:solidFill>
            </a:ln>
            <a:effectLst>
              <a:outerShdw blurRad="50800" dist="38100" dir="5400000" algn="t" rotWithShape="0">
                <a:prstClr val="black">
                  <a:alpha val="40000"/>
                </a:prstClr>
              </a:outerShdw>
            </a:effectLst>
          </p:spPr>
          <p:txBody>
            <a:bodyPr wrap="square" lIns="86486" tIns="43243" rIns="86486" bIns="43243" rtlCol="0">
              <a:spAutoFit/>
            </a:bodyPr>
            <a:lstStyle/>
            <a:p>
              <a:pPr algn="l"/>
              <a:endParaRPr lang="en-US" sz="900" dirty="0">
                <a:cs typeface="Arial" pitchFamily="34" charset="0"/>
              </a:endParaRPr>
            </a:p>
            <a:p>
              <a:pPr lvl="1" defTabSz="1357340">
                <a:buClr>
                  <a:schemeClr val="accent1"/>
                </a:buClr>
              </a:pPr>
              <a:r>
                <a:rPr lang="en-US" sz="1100" b="1" dirty="0">
                  <a:cs typeface="Arial" pitchFamily="34" charset="0"/>
                </a:rPr>
                <a:t>Resources Global Office</a:t>
              </a:r>
              <a:r>
                <a:rPr lang="en-US" sz="1100" dirty="0">
                  <a:cs typeface="Arial" pitchFamily="34" charset="0"/>
                </a:rPr>
                <a:t/>
              </a:r>
              <a:br>
                <a:rPr lang="en-US" sz="1100" dirty="0">
                  <a:cs typeface="Arial" pitchFamily="34" charset="0"/>
                </a:rPr>
              </a:br>
              <a:endParaRPr lang="en-US" sz="1100" b="1" dirty="0">
                <a:cs typeface="Arial" pitchFamily="34" charset="0"/>
              </a:endParaRPr>
            </a:p>
            <a:p>
              <a:pPr lvl="1" defTabSz="1357340">
                <a:buClr>
                  <a:schemeClr val="accent1"/>
                </a:buClr>
              </a:pPr>
              <a:r>
                <a:rPr lang="en-GB" sz="1100" b="1" dirty="0">
                  <a:cs typeface="Arial" pitchFamily="34" charset="0"/>
                </a:rPr>
                <a:t>Additional locations where Resources Global has delivered projects</a:t>
              </a:r>
              <a:endParaRPr lang="nl-NL" sz="1100" b="1" dirty="0">
                <a:cs typeface="Arial" pitchFamily="34" charset="0"/>
              </a:endParaRPr>
            </a:p>
            <a:p>
              <a:pPr marL="162160" indent="-162160" defTabSz="1357340">
                <a:buClr>
                  <a:schemeClr val="accent1"/>
                </a:buClr>
                <a:buFont typeface="Wingdings" pitchFamily="2" charset="2"/>
                <a:buChar char="§"/>
              </a:pPr>
              <a:endParaRPr lang="en-US" sz="1500" dirty="0">
                <a:cs typeface="Arial" pitchFamily="34" charset="0"/>
              </a:endParaRPr>
            </a:p>
          </p:txBody>
        </p:sp>
        <p:pic>
          <p:nvPicPr>
            <p:cNvPr id="34"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7184573" y="2071689"/>
              <a:ext cx="208643" cy="298432"/>
            </a:xfrm>
            <a:prstGeom prst="rect">
              <a:avLst/>
            </a:prstGeom>
            <a:noFill/>
          </p:spPr>
        </p:pic>
        <p:pic>
          <p:nvPicPr>
            <p:cNvPr id="35"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7184571" y="2500313"/>
              <a:ext cx="199777" cy="285750"/>
            </a:xfrm>
            <a:prstGeom prst="rect">
              <a:avLst/>
            </a:prstGeom>
            <a:noFill/>
          </p:spPr>
        </p:pic>
        <p:pic>
          <p:nvPicPr>
            <p:cNvPr id="37"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644572" y="1285875"/>
              <a:ext cx="199777" cy="285750"/>
            </a:xfrm>
            <a:prstGeom prst="rect">
              <a:avLst/>
            </a:prstGeom>
            <a:noFill/>
          </p:spPr>
        </p:pic>
        <p:pic>
          <p:nvPicPr>
            <p:cNvPr id="38"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3991430" y="2286000"/>
              <a:ext cx="199777" cy="285750"/>
            </a:xfrm>
            <a:prstGeom prst="rect">
              <a:avLst/>
            </a:prstGeom>
            <a:noFill/>
          </p:spPr>
        </p:pic>
        <p:pic>
          <p:nvPicPr>
            <p:cNvPr id="39"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3556000" y="3357562"/>
              <a:ext cx="199777" cy="285750"/>
            </a:xfrm>
            <a:prstGeom prst="rect">
              <a:avLst/>
            </a:prstGeom>
            <a:noFill/>
          </p:spPr>
        </p:pic>
        <p:pic>
          <p:nvPicPr>
            <p:cNvPr id="40"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878287" y="2857500"/>
              <a:ext cx="199777" cy="285750"/>
            </a:xfrm>
            <a:prstGeom prst="rect">
              <a:avLst/>
            </a:prstGeom>
            <a:noFill/>
          </p:spPr>
        </p:pic>
        <p:pic>
          <p:nvPicPr>
            <p:cNvPr id="41"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080000" y="2714625"/>
              <a:ext cx="199777" cy="285750"/>
            </a:xfrm>
            <a:prstGeom prst="rect">
              <a:avLst/>
            </a:prstGeom>
            <a:noFill/>
          </p:spPr>
        </p:pic>
        <p:pic>
          <p:nvPicPr>
            <p:cNvPr id="42"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8345714" y="5429250"/>
              <a:ext cx="199777" cy="285750"/>
            </a:xfrm>
            <a:prstGeom prst="rect">
              <a:avLst/>
            </a:prstGeom>
            <a:noFill/>
          </p:spPr>
        </p:pic>
        <p:pic>
          <p:nvPicPr>
            <p:cNvPr id="43"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007430" y="3214688"/>
              <a:ext cx="199777" cy="285750"/>
            </a:xfrm>
            <a:prstGeom prst="rect">
              <a:avLst/>
            </a:prstGeom>
            <a:noFill/>
          </p:spPr>
        </p:pic>
        <p:pic>
          <p:nvPicPr>
            <p:cNvPr id="44"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500438"/>
              <a:ext cx="199777" cy="285750"/>
            </a:xfrm>
            <a:prstGeom prst="rect">
              <a:avLst/>
            </a:prstGeom>
            <a:noFill/>
          </p:spPr>
        </p:pic>
        <p:pic>
          <p:nvPicPr>
            <p:cNvPr id="45"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857625"/>
              <a:ext cx="199777" cy="285750"/>
            </a:xfrm>
            <a:prstGeom prst="rect">
              <a:avLst/>
            </a:prstGeom>
            <a:noFill/>
          </p:spPr>
        </p:pic>
        <p:pic>
          <p:nvPicPr>
            <p:cNvPr id="46"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000375"/>
              <a:ext cx="199777" cy="285750"/>
            </a:xfrm>
            <a:prstGeom prst="rect">
              <a:avLst/>
            </a:prstGeom>
            <a:noFill/>
          </p:spPr>
        </p:pic>
        <p:pic>
          <p:nvPicPr>
            <p:cNvPr id="47"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386287" y="1285875"/>
              <a:ext cx="208643" cy="298432"/>
            </a:xfrm>
            <a:prstGeom prst="rect">
              <a:avLst/>
            </a:prstGeom>
            <a:noFill/>
          </p:spPr>
        </p:pic>
        <p:pic>
          <p:nvPicPr>
            <p:cNvPr id="48"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241144" y="1571625"/>
              <a:ext cx="208643" cy="298432"/>
            </a:xfrm>
            <a:prstGeom prst="rect">
              <a:avLst/>
            </a:prstGeom>
            <a:noFill/>
          </p:spPr>
        </p:pic>
        <p:pic>
          <p:nvPicPr>
            <p:cNvPr id="49"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950859" y="1785939"/>
              <a:ext cx="208643" cy="298432"/>
            </a:xfrm>
            <a:prstGeom prst="rect">
              <a:avLst/>
            </a:prstGeom>
            <a:noFill/>
          </p:spPr>
        </p:pic>
        <p:pic>
          <p:nvPicPr>
            <p:cNvPr id="50"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442859" y="1857375"/>
              <a:ext cx="208643" cy="298432"/>
            </a:xfrm>
            <a:prstGeom prst="rect">
              <a:avLst/>
            </a:prstGeom>
            <a:noFill/>
          </p:spPr>
        </p:pic>
        <p:pic>
          <p:nvPicPr>
            <p:cNvPr id="51"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588001" y="2214564"/>
              <a:ext cx="208643" cy="298432"/>
            </a:xfrm>
            <a:prstGeom prst="rect">
              <a:avLst/>
            </a:prstGeom>
            <a:noFill/>
          </p:spPr>
        </p:pic>
        <p:pic>
          <p:nvPicPr>
            <p:cNvPr id="52"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297716" y="2571750"/>
              <a:ext cx="208643" cy="298432"/>
            </a:xfrm>
            <a:prstGeom prst="rect">
              <a:avLst/>
            </a:prstGeom>
            <a:noFill/>
          </p:spPr>
        </p:pic>
        <p:pic>
          <p:nvPicPr>
            <p:cNvPr id="53"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805716" y="2500314"/>
              <a:ext cx="208643" cy="298432"/>
            </a:xfrm>
            <a:prstGeom prst="rect">
              <a:avLst/>
            </a:prstGeom>
            <a:noFill/>
          </p:spPr>
        </p:pic>
        <p:pic>
          <p:nvPicPr>
            <p:cNvPr id="54"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3556001" y="3000375"/>
              <a:ext cx="208643" cy="298432"/>
            </a:xfrm>
            <a:prstGeom prst="rect">
              <a:avLst/>
            </a:prstGeom>
            <a:noFill/>
          </p:spPr>
        </p:pic>
        <p:pic>
          <p:nvPicPr>
            <p:cNvPr id="55"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3338287" y="2928939"/>
              <a:ext cx="208643" cy="298432"/>
            </a:xfrm>
            <a:prstGeom prst="rect">
              <a:avLst/>
            </a:prstGeom>
            <a:noFill/>
          </p:spPr>
        </p:pic>
        <p:pic>
          <p:nvPicPr>
            <p:cNvPr id="56"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4934859" y="3714750"/>
              <a:ext cx="208643" cy="298432"/>
            </a:xfrm>
            <a:prstGeom prst="rect">
              <a:avLst/>
            </a:prstGeom>
            <a:noFill/>
          </p:spPr>
        </p:pic>
        <p:pic>
          <p:nvPicPr>
            <p:cNvPr id="57"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7257144" y="5214939"/>
              <a:ext cx="208643" cy="298432"/>
            </a:xfrm>
            <a:prstGeom prst="rect">
              <a:avLst/>
            </a:prstGeom>
            <a:noFill/>
          </p:spPr>
        </p:pic>
        <p:pic>
          <p:nvPicPr>
            <p:cNvPr id="58"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966859" y="5429250"/>
              <a:ext cx="208643" cy="298432"/>
            </a:xfrm>
            <a:prstGeom prst="rect">
              <a:avLst/>
            </a:prstGeom>
            <a:noFill/>
          </p:spPr>
        </p:pic>
        <p:sp>
          <p:nvSpPr>
            <p:cNvPr id="59" name="TextBox 58"/>
            <p:cNvSpPr txBox="1"/>
            <p:nvPr/>
          </p:nvSpPr>
          <p:spPr>
            <a:xfrm>
              <a:off x="6531428" y="1428752"/>
              <a:ext cx="798286" cy="230832"/>
            </a:xfrm>
            <a:prstGeom prst="rect">
              <a:avLst/>
            </a:prstGeom>
            <a:noFill/>
          </p:spPr>
          <p:txBody>
            <a:bodyPr wrap="square" lIns="86486" tIns="43243" rIns="86486" bIns="43243" rtlCol="0">
              <a:spAutoFit/>
            </a:bodyPr>
            <a:lstStyle/>
            <a:p>
              <a:pPr algn="ctr"/>
              <a:r>
                <a:rPr lang="en-US" sz="900" b="1" i="1" dirty="0"/>
                <a:t>Japan</a:t>
              </a:r>
              <a:endParaRPr lang="en-US" dirty="0"/>
            </a:p>
          </p:txBody>
        </p:sp>
        <p:sp>
          <p:nvSpPr>
            <p:cNvPr id="60" name="TextBox 59"/>
            <p:cNvSpPr txBox="1"/>
            <p:nvPr/>
          </p:nvSpPr>
          <p:spPr>
            <a:xfrm>
              <a:off x="4572000" y="1500188"/>
              <a:ext cx="798286" cy="230832"/>
            </a:xfrm>
            <a:prstGeom prst="rect">
              <a:avLst/>
            </a:prstGeom>
            <a:noFill/>
          </p:spPr>
          <p:txBody>
            <a:bodyPr wrap="square" lIns="86486" tIns="43243" rIns="86486" bIns="43243" rtlCol="0">
              <a:spAutoFit/>
            </a:bodyPr>
            <a:lstStyle/>
            <a:p>
              <a:pPr algn="ctr"/>
              <a:r>
                <a:rPr lang="en-US" sz="900" b="1" i="1" dirty="0"/>
                <a:t>Mongolia</a:t>
              </a:r>
              <a:endParaRPr lang="en-US" dirty="0"/>
            </a:p>
          </p:txBody>
        </p:sp>
        <p:sp>
          <p:nvSpPr>
            <p:cNvPr id="61" name="TextBox 60"/>
            <p:cNvSpPr txBox="1"/>
            <p:nvPr/>
          </p:nvSpPr>
          <p:spPr>
            <a:xfrm>
              <a:off x="5805714" y="2000250"/>
              <a:ext cx="725714" cy="375103"/>
            </a:xfrm>
            <a:prstGeom prst="rect">
              <a:avLst/>
            </a:prstGeom>
            <a:noFill/>
          </p:spPr>
          <p:txBody>
            <a:bodyPr wrap="square" lIns="86486" tIns="43243" rIns="86486" bIns="43243" rtlCol="0">
              <a:spAutoFit/>
            </a:bodyPr>
            <a:lstStyle/>
            <a:p>
              <a:pPr algn="ctr"/>
              <a:r>
                <a:rPr lang="en-US" sz="900" b="1" i="1" dirty="0"/>
                <a:t>South Korea</a:t>
              </a:r>
              <a:endParaRPr lang="en-US" dirty="0"/>
            </a:p>
          </p:txBody>
        </p:sp>
        <p:sp>
          <p:nvSpPr>
            <p:cNvPr id="62" name="TextBox 61"/>
            <p:cNvSpPr txBox="1"/>
            <p:nvPr/>
          </p:nvSpPr>
          <p:spPr>
            <a:xfrm>
              <a:off x="4572000" y="2126607"/>
              <a:ext cx="798286" cy="230832"/>
            </a:xfrm>
            <a:prstGeom prst="rect">
              <a:avLst/>
            </a:prstGeom>
            <a:noFill/>
          </p:spPr>
          <p:txBody>
            <a:bodyPr wrap="square" lIns="86486" tIns="43243" rIns="86486" bIns="43243" rtlCol="0">
              <a:spAutoFit/>
            </a:bodyPr>
            <a:lstStyle/>
            <a:p>
              <a:pPr algn="ctr"/>
              <a:r>
                <a:rPr lang="en-US" sz="900" b="1" i="1" dirty="0"/>
                <a:t>China</a:t>
              </a:r>
              <a:endParaRPr lang="en-US" dirty="0"/>
            </a:p>
          </p:txBody>
        </p:sp>
        <p:sp>
          <p:nvSpPr>
            <p:cNvPr id="63" name="TextBox 62"/>
            <p:cNvSpPr txBox="1"/>
            <p:nvPr/>
          </p:nvSpPr>
          <p:spPr>
            <a:xfrm>
              <a:off x="5950857" y="2571752"/>
              <a:ext cx="798286" cy="230832"/>
            </a:xfrm>
            <a:prstGeom prst="rect">
              <a:avLst/>
            </a:prstGeom>
            <a:noFill/>
          </p:spPr>
          <p:txBody>
            <a:bodyPr wrap="square" lIns="86486" tIns="43243" rIns="86486" bIns="43243" rtlCol="0">
              <a:spAutoFit/>
            </a:bodyPr>
            <a:lstStyle/>
            <a:p>
              <a:pPr algn="ctr"/>
              <a:r>
                <a:rPr lang="en-US" sz="900" b="1" i="1" dirty="0"/>
                <a:t>Taiwan</a:t>
              </a:r>
              <a:endParaRPr lang="en-US" dirty="0"/>
            </a:p>
          </p:txBody>
        </p:sp>
        <p:sp>
          <p:nvSpPr>
            <p:cNvPr id="64" name="TextBox 63"/>
            <p:cNvSpPr txBox="1"/>
            <p:nvPr/>
          </p:nvSpPr>
          <p:spPr>
            <a:xfrm>
              <a:off x="6023430" y="2857500"/>
              <a:ext cx="870857" cy="375103"/>
            </a:xfrm>
            <a:prstGeom prst="rect">
              <a:avLst/>
            </a:prstGeom>
            <a:noFill/>
          </p:spPr>
          <p:txBody>
            <a:bodyPr wrap="square" lIns="86486" tIns="43243" rIns="86486" bIns="43243" rtlCol="0">
              <a:spAutoFit/>
            </a:bodyPr>
            <a:lstStyle/>
            <a:p>
              <a:pPr algn="ctr"/>
              <a:r>
                <a:rPr lang="en-US" sz="900" b="1" i="1" dirty="0"/>
                <a:t>The Philippines</a:t>
              </a:r>
              <a:endParaRPr lang="en-US" dirty="0"/>
            </a:p>
          </p:txBody>
        </p:sp>
        <p:sp>
          <p:nvSpPr>
            <p:cNvPr id="65" name="TextBox 64"/>
            <p:cNvSpPr txBox="1"/>
            <p:nvPr/>
          </p:nvSpPr>
          <p:spPr>
            <a:xfrm>
              <a:off x="6386286" y="4929189"/>
              <a:ext cx="798286" cy="379718"/>
            </a:xfrm>
            <a:prstGeom prst="rect">
              <a:avLst/>
            </a:prstGeom>
            <a:noFill/>
          </p:spPr>
          <p:txBody>
            <a:bodyPr wrap="square" lIns="86486" tIns="43243" rIns="86486" bIns="43243" rtlCol="0">
              <a:spAutoFit/>
            </a:bodyPr>
            <a:lstStyle/>
            <a:p>
              <a:pPr algn="ctr"/>
              <a:r>
                <a:rPr lang="en-US" sz="900" b="1" i="1" dirty="0"/>
                <a:t>Australia</a:t>
              </a:r>
              <a:r>
                <a:rPr lang="en-US" dirty="0" smtClean="0"/>
                <a:t> </a:t>
              </a:r>
              <a:endParaRPr lang="en-US" dirty="0"/>
            </a:p>
          </p:txBody>
        </p:sp>
        <p:sp>
          <p:nvSpPr>
            <p:cNvPr id="66" name="TextBox 65"/>
            <p:cNvSpPr txBox="1"/>
            <p:nvPr/>
          </p:nvSpPr>
          <p:spPr>
            <a:xfrm>
              <a:off x="7982857" y="5072063"/>
              <a:ext cx="798286" cy="225830"/>
            </a:xfrm>
            <a:prstGeom prst="rect">
              <a:avLst/>
            </a:prstGeom>
            <a:noFill/>
          </p:spPr>
          <p:txBody>
            <a:bodyPr wrap="square" lIns="86486" tIns="43243" rIns="86486" bIns="43243" rtlCol="0">
              <a:spAutoFit/>
            </a:bodyPr>
            <a:lstStyle/>
            <a:p>
              <a:pPr algn="ctr"/>
              <a:r>
                <a:rPr lang="en-US" sz="900" b="1" i="1" dirty="0"/>
                <a:t>New Zealand</a:t>
              </a:r>
              <a:endParaRPr lang="en-US" dirty="0"/>
            </a:p>
          </p:txBody>
        </p:sp>
        <p:sp>
          <p:nvSpPr>
            <p:cNvPr id="67" name="TextBox 66"/>
            <p:cNvSpPr txBox="1"/>
            <p:nvPr/>
          </p:nvSpPr>
          <p:spPr>
            <a:xfrm>
              <a:off x="3483428" y="2126607"/>
              <a:ext cx="798286" cy="230832"/>
            </a:xfrm>
            <a:prstGeom prst="rect">
              <a:avLst/>
            </a:prstGeom>
            <a:noFill/>
          </p:spPr>
          <p:txBody>
            <a:bodyPr wrap="square" lIns="86486" tIns="43243" rIns="86486" bIns="43243" rtlCol="0">
              <a:spAutoFit/>
            </a:bodyPr>
            <a:lstStyle/>
            <a:p>
              <a:pPr algn="ctr"/>
              <a:r>
                <a:rPr lang="en-US" sz="900" b="1" i="1" dirty="0"/>
                <a:t>Nepal</a:t>
              </a:r>
              <a:endParaRPr lang="en-US" dirty="0"/>
            </a:p>
          </p:txBody>
        </p:sp>
        <p:sp>
          <p:nvSpPr>
            <p:cNvPr id="68" name="TextBox 67"/>
            <p:cNvSpPr txBox="1"/>
            <p:nvPr/>
          </p:nvSpPr>
          <p:spPr>
            <a:xfrm>
              <a:off x="3483428" y="2643188"/>
              <a:ext cx="798286" cy="230832"/>
            </a:xfrm>
            <a:prstGeom prst="rect">
              <a:avLst/>
            </a:prstGeom>
            <a:noFill/>
          </p:spPr>
          <p:txBody>
            <a:bodyPr wrap="square" lIns="86486" tIns="43243" rIns="86486" bIns="43243" rtlCol="0">
              <a:spAutoFit/>
            </a:bodyPr>
            <a:lstStyle/>
            <a:p>
              <a:pPr algn="ctr"/>
              <a:r>
                <a:rPr lang="en-US" sz="900" b="1" i="1" dirty="0"/>
                <a:t>India</a:t>
              </a:r>
              <a:endParaRPr lang="en-US" dirty="0"/>
            </a:p>
          </p:txBody>
        </p:sp>
        <p:sp>
          <p:nvSpPr>
            <p:cNvPr id="69" name="TextBox 68"/>
            <p:cNvSpPr txBox="1"/>
            <p:nvPr/>
          </p:nvSpPr>
          <p:spPr>
            <a:xfrm>
              <a:off x="4281714" y="2857502"/>
              <a:ext cx="798286" cy="230832"/>
            </a:xfrm>
            <a:prstGeom prst="rect">
              <a:avLst/>
            </a:prstGeom>
            <a:noFill/>
          </p:spPr>
          <p:txBody>
            <a:bodyPr wrap="square" lIns="86486" tIns="43243" rIns="86486" bIns="43243" rtlCol="0">
              <a:spAutoFit/>
            </a:bodyPr>
            <a:lstStyle/>
            <a:p>
              <a:pPr algn="ctr"/>
              <a:r>
                <a:rPr lang="en-US" sz="900" b="1" i="1" dirty="0"/>
                <a:t>Thailand</a:t>
              </a:r>
              <a:endParaRPr lang="en-US" dirty="0"/>
            </a:p>
          </p:txBody>
        </p:sp>
        <p:sp>
          <p:nvSpPr>
            <p:cNvPr id="70" name="TextBox 69"/>
            <p:cNvSpPr txBox="1"/>
            <p:nvPr/>
          </p:nvSpPr>
          <p:spPr>
            <a:xfrm>
              <a:off x="3338286" y="3698232"/>
              <a:ext cx="798286" cy="230832"/>
            </a:xfrm>
            <a:prstGeom prst="rect">
              <a:avLst/>
            </a:prstGeom>
            <a:noFill/>
          </p:spPr>
          <p:txBody>
            <a:bodyPr wrap="square" lIns="86486" tIns="43243" rIns="86486" bIns="43243" rtlCol="0">
              <a:spAutoFit/>
            </a:bodyPr>
            <a:lstStyle/>
            <a:p>
              <a:pPr algn="ctr"/>
              <a:r>
                <a:rPr lang="en-US" sz="900" b="1" i="1" dirty="0"/>
                <a:t>Sri Lanka</a:t>
              </a:r>
              <a:endParaRPr lang="en-US" dirty="0"/>
            </a:p>
          </p:txBody>
        </p:sp>
        <p:sp>
          <p:nvSpPr>
            <p:cNvPr id="71" name="TextBox 70"/>
            <p:cNvSpPr txBox="1"/>
            <p:nvPr/>
          </p:nvSpPr>
          <p:spPr>
            <a:xfrm>
              <a:off x="4354286" y="4071938"/>
              <a:ext cx="798286" cy="230832"/>
            </a:xfrm>
            <a:prstGeom prst="rect">
              <a:avLst/>
            </a:prstGeom>
            <a:noFill/>
          </p:spPr>
          <p:txBody>
            <a:bodyPr wrap="square" lIns="86486" tIns="43243" rIns="86486" bIns="43243" rtlCol="0">
              <a:spAutoFit/>
            </a:bodyPr>
            <a:lstStyle/>
            <a:p>
              <a:pPr algn="ctr"/>
              <a:r>
                <a:rPr lang="en-US" sz="900" b="1" i="1" dirty="0"/>
                <a:t>Indonesia</a:t>
              </a:r>
              <a:endParaRPr lang="en-US" dirty="0"/>
            </a:p>
          </p:txBody>
        </p:sp>
        <p:sp>
          <p:nvSpPr>
            <p:cNvPr id="72" name="TextBox 71"/>
            <p:cNvSpPr txBox="1"/>
            <p:nvPr/>
          </p:nvSpPr>
          <p:spPr>
            <a:xfrm>
              <a:off x="4064000" y="3483918"/>
              <a:ext cx="798286" cy="230832"/>
            </a:xfrm>
            <a:prstGeom prst="rect">
              <a:avLst/>
            </a:prstGeom>
            <a:noFill/>
          </p:spPr>
          <p:txBody>
            <a:bodyPr wrap="square" lIns="86486" tIns="43243" rIns="86486" bIns="43243" rtlCol="0">
              <a:spAutoFit/>
            </a:bodyPr>
            <a:lstStyle/>
            <a:p>
              <a:pPr algn="ctr"/>
              <a:r>
                <a:rPr lang="en-US" sz="900" b="1" i="1" dirty="0"/>
                <a:t>Malaysia</a:t>
              </a:r>
              <a:endParaRPr lang="en-US" dirty="0"/>
            </a:p>
          </p:txBody>
        </p:sp>
        <p:sp>
          <p:nvSpPr>
            <p:cNvPr id="73" name="TextBox 72"/>
            <p:cNvSpPr txBox="1"/>
            <p:nvPr/>
          </p:nvSpPr>
          <p:spPr>
            <a:xfrm>
              <a:off x="4209143" y="3643313"/>
              <a:ext cx="798286" cy="230832"/>
            </a:xfrm>
            <a:prstGeom prst="rect">
              <a:avLst/>
            </a:prstGeom>
            <a:noFill/>
          </p:spPr>
          <p:txBody>
            <a:bodyPr wrap="square" lIns="86486" tIns="43243" rIns="86486" bIns="43243" rtlCol="0">
              <a:spAutoFit/>
            </a:bodyPr>
            <a:lstStyle/>
            <a:p>
              <a:pPr algn="ctr"/>
              <a:r>
                <a:rPr lang="en-US" sz="900" b="1" i="1" dirty="0"/>
                <a:t>Singapore</a:t>
              </a:r>
              <a:endParaRPr lang="en-US" dirty="0"/>
            </a:p>
          </p:txBody>
        </p:sp>
        <p:sp>
          <p:nvSpPr>
            <p:cNvPr id="74" name="TextBox 73"/>
            <p:cNvSpPr txBox="1"/>
            <p:nvPr/>
          </p:nvSpPr>
          <p:spPr>
            <a:xfrm>
              <a:off x="5152571" y="3429002"/>
              <a:ext cx="798286" cy="230832"/>
            </a:xfrm>
            <a:prstGeom prst="rect">
              <a:avLst/>
            </a:prstGeom>
            <a:noFill/>
          </p:spPr>
          <p:txBody>
            <a:bodyPr wrap="square" lIns="86486" tIns="43243" rIns="86486" bIns="43243" rtlCol="0">
              <a:spAutoFit/>
            </a:bodyPr>
            <a:lstStyle/>
            <a:p>
              <a:pPr algn="ctr"/>
              <a:r>
                <a:rPr lang="en-US" sz="900" b="1" i="1" dirty="0"/>
                <a:t>Cambodia</a:t>
              </a:r>
              <a:endParaRPr lang="en-US" dirty="0"/>
            </a:p>
          </p:txBody>
        </p:sp>
        <p:sp>
          <p:nvSpPr>
            <p:cNvPr id="75" name="TextBox 74"/>
            <p:cNvSpPr txBox="1"/>
            <p:nvPr/>
          </p:nvSpPr>
          <p:spPr>
            <a:xfrm rot="3143939">
              <a:off x="5079146" y="3075977"/>
              <a:ext cx="785813" cy="234496"/>
            </a:xfrm>
            <a:prstGeom prst="rect">
              <a:avLst/>
            </a:prstGeom>
            <a:noFill/>
          </p:spPr>
          <p:txBody>
            <a:bodyPr wrap="square" lIns="86486" tIns="43243" rIns="86486" bIns="43243" rtlCol="0">
              <a:spAutoFit/>
            </a:bodyPr>
            <a:lstStyle/>
            <a:p>
              <a:pPr algn="ctr"/>
              <a:r>
                <a:rPr lang="en-US" sz="900" b="1" i="1" dirty="0"/>
                <a:t>Vietnam</a:t>
              </a:r>
              <a:endParaRPr lang="en-US" dirty="0"/>
            </a:p>
          </p:txBody>
        </p:sp>
      </p:grpSp>
    </p:spTree>
    <p:extLst>
      <p:ext uri="{BB962C8B-B14F-4D97-AF65-F5344CB8AC3E}">
        <p14:creationId xmlns:p14="http://schemas.microsoft.com/office/powerpoint/2010/main" val="19992709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RGP HONG KONG</a:t>
            </a:r>
          </a:p>
        </p:txBody>
      </p:sp>
      <p:graphicFrame>
        <p:nvGraphicFramePr>
          <p:cNvPr id="25" name="Table 24"/>
          <p:cNvGraphicFramePr>
            <a:graphicFrameLocks noGrp="1"/>
          </p:cNvGraphicFramePr>
          <p:nvPr>
            <p:extLst>
              <p:ext uri="{D42A27DB-BD31-4B8C-83A1-F6EECF244321}">
                <p14:modId xmlns:p14="http://schemas.microsoft.com/office/powerpoint/2010/main" val="1952339044"/>
              </p:ext>
            </p:extLst>
          </p:nvPr>
        </p:nvGraphicFramePr>
        <p:xfrm>
          <a:off x="395536" y="2734450"/>
          <a:ext cx="8352928" cy="32403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8352928"/>
              </a:tblGrid>
              <a:tr h="3240360">
                <a:tc>
                  <a:txBody>
                    <a:bodyPr/>
                    <a:lstStyle/>
                    <a:p>
                      <a:endParaRPr lang="en-US" dirty="0"/>
                    </a:p>
                  </a:txBody>
                  <a:tcPr marL="45720" marR="182880" marT="457200" marB="91440">
                    <a:lnL w="3175" cap="flat" cmpd="sng" algn="ctr">
                      <a:solidFill>
                        <a:prstClr val="white">
                          <a:lumMod val="75000"/>
                        </a:prst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prstClr val="white">
                          <a:lumMod val="75000"/>
                        </a:prst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6" name="Rectangle 25"/>
          <p:cNvSpPr/>
          <p:nvPr/>
        </p:nvSpPr>
        <p:spPr>
          <a:xfrm>
            <a:off x="514137" y="3441583"/>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27" name="Rectangle 26"/>
          <p:cNvSpPr/>
          <p:nvPr/>
        </p:nvSpPr>
        <p:spPr>
          <a:xfrm>
            <a:off x="4708089" y="3450864"/>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grpSp>
        <p:nvGrpSpPr>
          <p:cNvPr id="28" name="Group 27"/>
          <p:cNvGrpSpPr/>
          <p:nvPr/>
        </p:nvGrpSpPr>
        <p:grpSpPr>
          <a:xfrm>
            <a:off x="539552" y="5403106"/>
            <a:ext cx="8064895" cy="447770"/>
            <a:chOff x="539552" y="5809624"/>
            <a:chExt cx="8064895" cy="447770"/>
          </a:xfrm>
        </p:grpSpPr>
        <p:pic>
          <p:nvPicPr>
            <p:cNvPr id="30" name="Picture 10" descr="http://www.asia.ccb.com/hongkong/english/personal_banking/cc/image/ccba_logo.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5568" y="5817485"/>
              <a:ext cx="2059423" cy="4320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http://vps31234.vps.ovh.ca/wp-content/uploads/2014/10/BMO.jp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552" y="5809624"/>
              <a:ext cx="936104" cy="44777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6" descr="http://sleekmoney.com/logos/deutsche-bank-logo.png">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2984" y="5852236"/>
              <a:ext cx="1748755" cy="3625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0" descr="https://icp.allianzglobalinvestors.com/instp/images/logo_print.png">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52320" y="5817485"/>
              <a:ext cx="1152127" cy="4320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4" descr="http://upload.wikimedia.org/wikipedia/commons/thumb/7/70/MetLife_Logo.svg/750px-MetLife_Logo.svg.png">
              <a:hlinkClick r:id="rId11"/>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39067" y="5877272"/>
              <a:ext cx="1339173" cy="3124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539552" y="3929429"/>
            <a:ext cx="7740352" cy="438282"/>
            <a:chOff x="539552" y="4179245"/>
            <a:chExt cx="7740352" cy="438282"/>
          </a:xfrm>
        </p:grpSpPr>
        <p:pic>
          <p:nvPicPr>
            <p:cNvPr id="37" name="Picture 2" descr="http://www.morganstanley.com/msamg/msimintl/docs/en_US/images/hdr/logo_ms.gif">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39125" y="4182362"/>
              <a:ext cx="1117363" cy="4320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http://y2b.aiesec.vn/wp-content/uploads/2013/10/logo-real-life1.png">
              <a:hlinkClick r:id="rId15"/>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663375" y="4185084"/>
              <a:ext cx="1008111" cy="42660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8" descr="https://s3-ap-southeast-1.amazonaws.com/asia-first/manulife-financial-logo.png">
              <a:hlinkClick r:id="rId17"/>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9552" y="4179245"/>
              <a:ext cx="1656184" cy="43828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p:cNvPicPr>
              <a:picLocks noChangeAspect="1"/>
            </p:cNvPicPr>
            <p:nvPr/>
          </p:nvPicPr>
          <p:blipFill>
            <a:blip r:embed="rId19"/>
            <a:stretch>
              <a:fillRect/>
            </a:stretch>
          </p:blipFill>
          <p:spPr>
            <a:xfrm>
              <a:off x="5724128" y="4238969"/>
              <a:ext cx="2555776" cy="318834"/>
            </a:xfrm>
            <a:prstGeom prst="rect">
              <a:avLst/>
            </a:prstGeom>
          </p:spPr>
        </p:pic>
      </p:grpSp>
      <p:grpSp>
        <p:nvGrpSpPr>
          <p:cNvPr id="41" name="Group 40"/>
          <p:cNvGrpSpPr/>
          <p:nvPr/>
        </p:nvGrpSpPr>
        <p:grpSpPr>
          <a:xfrm>
            <a:off x="539552" y="3030183"/>
            <a:ext cx="7992888" cy="648072"/>
            <a:chOff x="539552" y="3436701"/>
            <a:chExt cx="7992888" cy="648072"/>
          </a:xfrm>
        </p:grpSpPr>
        <p:pic>
          <p:nvPicPr>
            <p:cNvPr id="42" name="Picture 4" descr="http://w5s.bnamericas.com/bnamericas/multimedia/12335.gif">
              <a:hlinkClick r:id="rId20"/>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77326" y="3440152"/>
              <a:ext cx="641170" cy="64117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4" descr="http://avpn.asia/wp-content/uploads/2014/11/dbslogo_e1_4c-Small.jpg">
              <a:hlinkClick r:id="rId22"/>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634351" y="3536275"/>
              <a:ext cx="1080120" cy="44892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32" descr="http://upload.wikimedia.org/wikipedia/commons/thumb/b/b3/Wells_Fargo_Bank.svg/2000px-Wells_Fargo_Bank.svg.png">
              <a:hlinkClick r:id="rId24"/>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081351" y="3436701"/>
              <a:ext cx="648072" cy="64807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p:cNvPicPr>
              <a:picLocks noChangeAspect="1"/>
            </p:cNvPicPr>
            <p:nvPr/>
          </p:nvPicPr>
          <p:blipFill>
            <a:blip r:embed="rId26"/>
            <a:stretch>
              <a:fillRect/>
            </a:stretch>
          </p:blipFill>
          <p:spPr>
            <a:xfrm>
              <a:off x="2515920" y="3501008"/>
              <a:ext cx="755576" cy="519459"/>
            </a:xfrm>
            <a:prstGeom prst="rect">
              <a:avLst/>
            </a:prstGeom>
          </p:spPr>
        </p:pic>
        <p:pic>
          <p:nvPicPr>
            <p:cNvPr id="46" name="Picture 45"/>
            <p:cNvPicPr>
              <a:picLocks noChangeAspect="1"/>
            </p:cNvPicPr>
            <p:nvPr/>
          </p:nvPicPr>
          <p:blipFill>
            <a:blip r:embed="rId27"/>
            <a:stretch>
              <a:fillRect/>
            </a:stretch>
          </p:blipFill>
          <p:spPr>
            <a:xfrm>
              <a:off x="539552" y="3544713"/>
              <a:ext cx="1613513" cy="432048"/>
            </a:xfrm>
            <a:prstGeom prst="rect">
              <a:avLst/>
            </a:prstGeom>
          </p:spPr>
        </p:pic>
        <p:pic>
          <p:nvPicPr>
            <p:cNvPr id="47" name="Picture 46"/>
            <p:cNvPicPr>
              <a:picLocks noChangeAspect="1"/>
            </p:cNvPicPr>
            <p:nvPr/>
          </p:nvPicPr>
          <p:blipFill>
            <a:blip r:embed="rId28"/>
            <a:stretch>
              <a:fillRect/>
            </a:stretch>
          </p:blipFill>
          <p:spPr>
            <a:xfrm>
              <a:off x="7092280" y="3612721"/>
              <a:ext cx="1440160" cy="296033"/>
            </a:xfrm>
            <a:prstGeom prst="rect">
              <a:avLst/>
            </a:prstGeom>
          </p:spPr>
        </p:pic>
      </p:grpSp>
      <p:grpSp>
        <p:nvGrpSpPr>
          <p:cNvPr id="48" name="Group 47"/>
          <p:cNvGrpSpPr/>
          <p:nvPr/>
        </p:nvGrpSpPr>
        <p:grpSpPr>
          <a:xfrm>
            <a:off x="539552" y="4618885"/>
            <a:ext cx="8136904" cy="533047"/>
            <a:chOff x="539552" y="4896548"/>
            <a:chExt cx="8136904" cy="533047"/>
          </a:xfrm>
        </p:grpSpPr>
        <p:pic>
          <p:nvPicPr>
            <p:cNvPr id="49" name="Picture 3" descr="C:\Documents and Settings\jlin\My Documents\My Pictures\RBS logo.bmp"/>
            <p:cNvPicPr>
              <a:picLocks noChangeAspect="1" noChangeArrowheads="1"/>
            </p:cNvPicPr>
            <p:nvPr/>
          </p:nvPicPr>
          <p:blipFill>
            <a:blip r:embed="rId29" cstate="print"/>
            <a:srcRect/>
            <a:stretch>
              <a:fillRect/>
            </a:stretch>
          </p:blipFill>
          <p:spPr bwMode="auto">
            <a:xfrm>
              <a:off x="4726659" y="4939846"/>
              <a:ext cx="1152128" cy="446450"/>
            </a:xfrm>
            <a:prstGeom prst="rect">
              <a:avLst/>
            </a:prstGeom>
            <a:noFill/>
            <a:ln w="9525">
              <a:noFill/>
              <a:miter lim="800000"/>
              <a:headEnd/>
              <a:tailEnd/>
            </a:ln>
          </p:spPr>
        </p:pic>
        <p:pic>
          <p:nvPicPr>
            <p:cNvPr id="50" name="Picture 22" descr="http://www.ehk-ic.com/BankInfo.files/hangseng%20bank%20logo.jpg">
              <a:hlinkClick r:id="rId30"/>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092280" y="4941405"/>
              <a:ext cx="1584176" cy="44333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0" descr="http://www.algonquincollege.com/hr/files/2014/03/Sun-Life-logo.png">
              <a:hlinkClick r:id="rId32"/>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513942" y="4943919"/>
              <a:ext cx="1071233" cy="43830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2" descr="http://logodatabases.com/wp-content/uploads/2012/07/cigna-logo-wallpaper.jpg">
              <a:hlinkClick r:id="rId34"/>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017481" y="4947311"/>
              <a:ext cx="936104" cy="43152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a:blip r:embed="rId36"/>
            <a:stretch>
              <a:fillRect/>
            </a:stretch>
          </p:blipFill>
          <p:spPr>
            <a:xfrm>
              <a:off x="3723869" y="4896548"/>
              <a:ext cx="864096" cy="533047"/>
            </a:xfrm>
            <a:prstGeom prst="rect">
              <a:avLst/>
            </a:prstGeom>
          </p:spPr>
        </p:pic>
        <p:pic>
          <p:nvPicPr>
            <p:cNvPr id="54" name="Picture 53"/>
            <p:cNvPicPr>
              <a:picLocks noChangeAspect="1"/>
            </p:cNvPicPr>
            <p:nvPr/>
          </p:nvPicPr>
          <p:blipFill>
            <a:blip r:embed="rId37"/>
            <a:stretch>
              <a:fillRect/>
            </a:stretch>
          </p:blipFill>
          <p:spPr>
            <a:xfrm>
              <a:off x="539552" y="4905164"/>
              <a:ext cx="1835696" cy="515815"/>
            </a:xfrm>
            <a:prstGeom prst="rect">
              <a:avLst/>
            </a:prstGeom>
          </p:spPr>
        </p:pic>
      </p:grpSp>
      <p:sp>
        <p:nvSpPr>
          <p:cNvPr id="55" name="TextBox 54"/>
          <p:cNvSpPr txBox="1"/>
          <p:nvPr/>
        </p:nvSpPr>
        <p:spPr>
          <a:xfrm>
            <a:off x="514136" y="717103"/>
            <a:ext cx="4005943" cy="1195326"/>
          </a:xfrm>
          <a:prstGeom prst="rect">
            <a:avLst/>
          </a:prstGeom>
          <a:noFill/>
          <a:effectLst>
            <a:outerShdw blurRad="50800" dist="38100" dir="5400000" algn="t" rotWithShape="0">
              <a:schemeClr val="bg1">
                <a:alpha val="40000"/>
              </a:schemeClr>
            </a:outerShdw>
          </a:effectLst>
        </p:spPr>
        <p:txBody>
          <a:bodyPr wrap="square" lIns="86486" tIns="43243" rIns="86486" bIns="43243" rtlCol="0">
            <a:spAutoFit/>
          </a:bodyPr>
          <a:lstStyle/>
          <a:p>
            <a:pPr marL="162160" indent="-162160" defTabSz="1357340">
              <a:lnSpc>
                <a:spcPct val="150000"/>
              </a:lnSpc>
              <a:buClr>
                <a:srgbClr val="C00000"/>
              </a:buClr>
              <a:buFont typeface="Wingdings" pitchFamily="2" charset="2"/>
              <a:buChar char="§"/>
              <a:defRPr/>
            </a:pPr>
            <a:r>
              <a:rPr lang="en-US" sz="1600" kern="0" dirty="0" smtClean="0">
                <a:latin typeface="+mj-lt"/>
              </a:rPr>
              <a:t>Established since 2000</a:t>
            </a:r>
          </a:p>
          <a:p>
            <a:pPr marL="162160" indent="-162160" defTabSz="1357340">
              <a:lnSpc>
                <a:spcPct val="150000"/>
              </a:lnSpc>
              <a:buClr>
                <a:srgbClr val="C00000"/>
              </a:buClr>
              <a:buFont typeface="Wingdings" pitchFamily="2" charset="2"/>
              <a:buChar char="§"/>
              <a:defRPr/>
            </a:pPr>
            <a:r>
              <a:rPr lang="en-US" sz="1600" kern="0" dirty="0" smtClean="0">
                <a:latin typeface="+mj-lt"/>
              </a:rPr>
              <a:t>Has 70+ Consultants average 18 years of experience</a:t>
            </a:r>
            <a:r>
              <a:rPr lang="en-US" sz="1600" kern="0" dirty="0">
                <a:latin typeface="+mj-lt"/>
              </a:rPr>
              <a:t> </a:t>
            </a:r>
            <a:r>
              <a:rPr lang="en-US" sz="1600" kern="0" dirty="0" smtClean="0">
                <a:latin typeface="+mj-lt"/>
              </a:rPr>
              <a:t>with Big4 / MNC background</a:t>
            </a:r>
          </a:p>
        </p:txBody>
      </p:sp>
      <p:sp>
        <p:nvSpPr>
          <p:cNvPr id="56" name="Freeform 55"/>
          <p:cNvSpPr/>
          <p:nvPr/>
        </p:nvSpPr>
        <p:spPr>
          <a:xfrm>
            <a:off x="539552" y="2590434"/>
            <a:ext cx="2952328" cy="360040"/>
          </a:xfrm>
          <a:custGeom>
            <a:avLst/>
            <a:gdLst>
              <a:gd name="connsiteX0" fmla="*/ 0 w 4267200"/>
              <a:gd name="connsiteY0" fmla="*/ 118082 h 708479"/>
              <a:gd name="connsiteX1" fmla="*/ 118082 w 4267200"/>
              <a:gd name="connsiteY1" fmla="*/ 0 h 708479"/>
              <a:gd name="connsiteX2" fmla="*/ 4149118 w 4267200"/>
              <a:gd name="connsiteY2" fmla="*/ 0 h 708479"/>
              <a:gd name="connsiteX3" fmla="*/ 4267200 w 4267200"/>
              <a:gd name="connsiteY3" fmla="*/ 118082 h 708479"/>
              <a:gd name="connsiteX4" fmla="*/ 4267200 w 4267200"/>
              <a:gd name="connsiteY4" fmla="*/ 590397 h 708479"/>
              <a:gd name="connsiteX5" fmla="*/ 4149118 w 4267200"/>
              <a:gd name="connsiteY5" fmla="*/ 708479 h 708479"/>
              <a:gd name="connsiteX6" fmla="*/ 118082 w 4267200"/>
              <a:gd name="connsiteY6" fmla="*/ 708479 h 708479"/>
              <a:gd name="connsiteX7" fmla="*/ 0 w 4267200"/>
              <a:gd name="connsiteY7" fmla="*/ 590397 h 708479"/>
              <a:gd name="connsiteX8" fmla="*/ 0 w 4267200"/>
              <a:gd name="connsiteY8" fmla="*/ 118082 h 70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708479">
                <a:moveTo>
                  <a:pt x="0" y="118082"/>
                </a:moveTo>
                <a:cubicBezTo>
                  <a:pt x="0" y="52867"/>
                  <a:pt x="52867" y="0"/>
                  <a:pt x="118082" y="0"/>
                </a:cubicBezTo>
                <a:lnTo>
                  <a:pt x="4149118" y="0"/>
                </a:lnTo>
                <a:cubicBezTo>
                  <a:pt x="4214333" y="0"/>
                  <a:pt x="4267200" y="52867"/>
                  <a:pt x="4267200" y="118082"/>
                </a:cubicBezTo>
                <a:lnTo>
                  <a:pt x="4267200" y="590397"/>
                </a:lnTo>
                <a:cubicBezTo>
                  <a:pt x="4267200" y="655612"/>
                  <a:pt x="4214333" y="708479"/>
                  <a:pt x="4149118" y="708479"/>
                </a:cubicBezTo>
                <a:lnTo>
                  <a:pt x="118082" y="708479"/>
                </a:lnTo>
                <a:cubicBezTo>
                  <a:pt x="52867" y="708479"/>
                  <a:pt x="0" y="655612"/>
                  <a:pt x="0" y="590397"/>
                </a:cubicBezTo>
                <a:lnTo>
                  <a:pt x="0" y="118082"/>
                </a:lnTo>
                <a:close/>
              </a:path>
            </a:pathLst>
          </a:cu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5875" tIns="34585" rIns="195875" bIns="34585" numCol="1" spcCol="1270" anchor="ctr" anchorCtr="0">
            <a:noAutofit/>
          </a:bodyPr>
          <a:lstStyle/>
          <a:p>
            <a:pPr defTabSz="1066800">
              <a:spcBef>
                <a:spcPct val="0"/>
              </a:spcBef>
            </a:pPr>
            <a:r>
              <a:rPr lang="en-US" sz="1400" dirty="0">
                <a:solidFill>
                  <a:srgbClr val="FFFFFF"/>
                </a:solidFill>
                <a:ea typeface="MS Mincho"/>
                <a:cs typeface="Times New Roman"/>
              </a:rPr>
              <a:t>C</a:t>
            </a:r>
            <a:r>
              <a:rPr lang="en-US" sz="1400" dirty="0" smtClean="0">
                <a:solidFill>
                  <a:srgbClr val="FFFFFF"/>
                </a:solidFill>
                <a:ea typeface="MS Mincho"/>
                <a:cs typeface="Times New Roman"/>
              </a:rPr>
              <a:t>lients we work with in Hong Kong</a:t>
            </a:r>
            <a:endParaRPr lang="en-US" sz="1400" dirty="0">
              <a:solidFill>
                <a:srgbClr val="FFFFFF"/>
              </a:solidFill>
              <a:ea typeface="MS Mincho"/>
              <a:cs typeface="Times New Roman"/>
            </a:endParaRPr>
          </a:p>
        </p:txBody>
      </p:sp>
      <p:sp>
        <p:nvSpPr>
          <p:cNvPr id="2" name="Rectangle 1"/>
          <p:cNvSpPr/>
          <p:nvPr/>
        </p:nvSpPr>
        <p:spPr>
          <a:xfrm>
            <a:off x="4885304" y="717103"/>
            <a:ext cx="3827922" cy="1549142"/>
          </a:xfrm>
          <a:prstGeom prst="rect">
            <a:avLst/>
          </a:prstGeom>
        </p:spPr>
        <p:txBody>
          <a:bodyPr wrap="square">
            <a:spAutoFit/>
          </a:bodyPr>
          <a:lstStyle/>
          <a:p>
            <a:pPr marL="162160" indent="-162160" defTabSz="1357340">
              <a:lnSpc>
                <a:spcPct val="150000"/>
              </a:lnSpc>
              <a:buClr>
                <a:srgbClr val="C00000"/>
              </a:buClr>
              <a:buFont typeface="Wingdings" pitchFamily="2" charset="2"/>
              <a:buChar char="§"/>
              <a:defRPr/>
            </a:pPr>
            <a:r>
              <a:rPr lang="en-US" sz="1600" dirty="0" smtClean="0">
                <a:cs typeface="Arial" pitchFamily="34" charset="0"/>
              </a:rPr>
              <a:t>Professional expertise </a:t>
            </a:r>
            <a:r>
              <a:rPr lang="en-US" sz="1600" dirty="0">
                <a:cs typeface="Arial" pitchFamily="34" charset="0"/>
              </a:rPr>
              <a:t>in:</a:t>
            </a:r>
          </a:p>
          <a:p>
            <a:pPr marL="766949" lvl="1" indent="-285750" defTabSz="1357340">
              <a:lnSpc>
                <a:spcPct val="150000"/>
              </a:lnSpc>
              <a:buClr>
                <a:srgbClr val="C00000"/>
              </a:buClr>
              <a:buFont typeface="Courier New"/>
              <a:buChar char="o"/>
              <a:defRPr/>
            </a:pPr>
            <a:r>
              <a:rPr lang="en-US" sz="1600" dirty="0">
                <a:cs typeface="Arial" pitchFamily="34" charset="0"/>
              </a:rPr>
              <a:t>Finance &amp; Accounting</a:t>
            </a:r>
          </a:p>
          <a:p>
            <a:pPr marL="766949" lvl="1" indent="-285750" defTabSz="1357340">
              <a:lnSpc>
                <a:spcPct val="150000"/>
              </a:lnSpc>
              <a:buClr>
                <a:srgbClr val="C00000"/>
              </a:buClr>
              <a:buFont typeface="Courier New"/>
              <a:buChar char="o"/>
              <a:defRPr/>
            </a:pPr>
            <a:r>
              <a:rPr lang="en-US" sz="1600" dirty="0">
                <a:cs typeface="Arial" pitchFamily="34" charset="0"/>
              </a:rPr>
              <a:t>Information Management</a:t>
            </a:r>
          </a:p>
          <a:p>
            <a:pPr marL="766949" lvl="1" indent="-285750" defTabSz="1357340">
              <a:lnSpc>
                <a:spcPct val="150000"/>
              </a:lnSpc>
              <a:buClr>
                <a:srgbClr val="C00000"/>
              </a:buClr>
              <a:buFont typeface="Courier New"/>
              <a:buChar char="o"/>
              <a:defRPr/>
            </a:pPr>
            <a:r>
              <a:rPr lang="en-US" sz="1600" dirty="0">
                <a:cs typeface="Arial" pitchFamily="34" charset="0"/>
              </a:rPr>
              <a:t>Risk &amp; Compliance</a:t>
            </a:r>
          </a:p>
        </p:txBody>
      </p:sp>
    </p:spTree>
    <p:extLst>
      <p:ext uri="{BB962C8B-B14F-4D97-AF65-F5344CB8AC3E}">
        <p14:creationId xmlns:p14="http://schemas.microsoft.com/office/powerpoint/2010/main" val="1419541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Our Capabilities in Message Queue Implementations</a:t>
            </a:r>
            <a:endParaRPr lang="en-US" dirty="0"/>
          </a:p>
        </p:txBody>
      </p:sp>
    </p:spTree>
    <p:extLst>
      <p:ext uri="{BB962C8B-B14F-4D97-AF65-F5344CB8AC3E}">
        <p14:creationId xmlns:p14="http://schemas.microsoft.com/office/powerpoint/2010/main" val="14918978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CASE STUDY</a:t>
            </a:r>
            <a:endParaRPr lang="en-US" dirty="0"/>
          </a:p>
        </p:txBody>
      </p:sp>
      <p:graphicFrame>
        <p:nvGraphicFramePr>
          <p:cNvPr id="35" name="Table 34"/>
          <p:cNvGraphicFramePr>
            <a:graphicFrameLocks noGrp="1"/>
          </p:cNvGraphicFramePr>
          <p:nvPr>
            <p:extLst/>
          </p:nvPr>
        </p:nvGraphicFramePr>
        <p:xfrm>
          <a:off x="755576" y="990601"/>
          <a:ext cx="7632848" cy="3950567"/>
        </p:xfrm>
        <a:graphic>
          <a:graphicData uri="http://schemas.openxmlformats.org/drawingml/2006/table">
            <a:tbl>
              <a:tblPr firstRow="1" firstCol="1" bandRow="1">
                <a:tableStyleId>{21E4AEA4-8DFA-4A89-87EB-49C32662AFE0}</a:tableStyleId>
              </a:tblPr>
              <a:tblGrid>
                <a:gridCol w="1750653"/>
                <a:gridCol w="5882195"/>
              </a:tblGrid>
              <a:tr h="422175">
                <a:tc gridSpan="2">
                  <a:txBody>
                    <a:bodyPr/>
                    <a:lstStyle/>
                    <a:p>
                      <a:pPr marL="100330" marR="0">
                        <a:spcBef>
                          <a:spcPts val="100"/>
                        </a:spcBef>
                        <a:spcAft>
                          <a:spcPts val="100"/>
                        </a:spcAft>
                      </a:pPr>
                      <a:r>
                        <a:rPr lang="en-CA" sz="1600" kern="1000" cap="all" dirty="0" smtClean="0">
                          <a:effectLst/>
                        </a:rPr>
                        <a:t>Engagement Example</a:t>
                      </a:r>
                      <a:r>
                        <a:rPr lang="en-CA" sz="1600" kern="1000" cap="all" baseline="0" dirty="0" smtClean="0">
                          <a:effectLst/>
                        </a:rPr>
                        <a:t> (1)</a:t>
                      </a:r>
                    </a:p>
                  </a:txBody>
                  <a:tcPr marL="73025" marR="73025" anchor="ctr">
                    <a:solidFill>
                      <a:schemeClr val="bg1">
                        <a:lumMod val="50000"/>
                      </a:schemeClr>
                    </a:solidFill>
                  </a:tcPr>
                </a:tc>
                <a:tc hMerge="1">
                  <a:txBody>
                    <a:bodyPr/>
                    <a:lstStyle/>
                    <a:p>
                      <a:endParaRPr lang="en-US"/>
                    </a:p>
                  </a:txBody>
                  <a:tcPr/>
                </a:tc>
              </a:tr>
              <a:tr h="36004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CLIENT</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91440" indent="0" algn="just">
                        <a:lnSpc>
                          <a:spcPts val="1500"/>
                        </a:lnSpc>
                        <a:spcBef>
                          <a:spcPts val="100"/>
                        </a:spcBef>
                        <a:spcAft>
                          <a:spcPts val="100"/>
                        </a:spcAft>
                        <a:tabLst>
                          <a:tab pos="228600" algn="l"/>
                        </a:tabLst>
                      </a:pPr>
                      <a:r>
                        <a:rPr lang="en-US" sz="1600" b="0" kern="1200" dirty="0" smtClean="0">
                          <a:solidFill>
                            <a:schemeClr val="dk1"/>
                          </a:solidFill>
                          <a:effectLst/>
                          <a:latin typeface="+mn-lt"/>
                          <a:ea typeface="+mn-ea"/>
                          <a:cs typeface="+mn-cs"/>
                        </a:rPr>
                        <a:t>Bank</a:t>
                      </a:r>
                      <a:r>
                        <a:rPr lang="en-US" sz="1600" b="0" kern="1200" baseline="0" dirty="0" smtClean="0">
                          <a:solidFill>
                            <a:schemeClr val="dk1"/>
                          </a:solidFill>
                          <a:effectLst/>
                          <a:latin typeface="+mn-lt"/>
                          <a:ea typeface="+mn-ea"/>
                          <a:cs typeface="+mn-cs"/>
                        </a:rPr>
                        <a:t> of China International</a:t>
                      </a:r>
                      <a:endParaRPr lang="en-US" sz="1600" b="1" kern="1000" dirty="0">
                        <a:solidFill>
                          <a:srgbClr val="404040"/>
                        </a:solidFill>
                        <a:effectLst/>
                        <a:latin typeface="Calibri"/>
                        <a:ea typeface="Times New Roman"/>
                        <a:cs typeface="Arial"/>
                      </a:endParaRPr>
                    </a:p>
                  </a:txBody>
                  <a:tcPr marL="73025" marR="73025">
                    <a:solidFill>
                      <a:srgbClr val="FFFFFF"/>
                    </a:solidFill>
                  </a:tcPr>
                </a:tc>
              </a:tr>
              <a:tr h="432048">
                <a:tc>
                  <a:txBody>
                    <a:bodyPr/>
                    <a:lstStyle/>
                    <a:p>
                      <a:pPr marL="91440" marR="0" indent="0" algn="just">
                        <a:lnSpc>
                          <a:spcPts val="1500"/>
                        </a:lnSpc>
                        <a:spcBef>
                          <a:spcPts val="0"/>
                        </a:spcBef>
                        <a:spcAft>
                          <a:spcPts val="0"/>
                        </a:spcAft>
                        <a:tabLst>
                          <a:tab pos="228600" algn="l"/>
                        </a:tabLst>
                      </a:pPr>
                      <a:r>
                        <a:rPr lang="en-US" sz="1600" kern="1000" dirty="0" smtClean="0">
                          <a:solidFill>
                            <a:srgbClr val="C60C30"/>
                          </a:solidFill>
                          <a:effectLst/>
                          <a:latin typeface="Calibri"/>
                          <a:ea typeface="Times New Roman"/>
                          <a:cs typeface="Arial"/>
                        </a:rPr>
                        <a:t>INTIATIVE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14156"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1" kern="1200" dirty="0" smtClean="0">
                          <a:solidFill>
                            <a:schemeClr val="dk1"/>
                          </a:solidFill>
                          <a:effectLst/>
                          <a:latin typeface="+mn-lt"/>
                          <a:ea typeface="+mn-ea"/>
                          <a:cs typeface="+mn-cs"/>
                        </a:rPr>
                        <a:t>Business Continuity Planning (BCP) Assessment </a:t>
                      </a:r>
                      <a:endParaRPr lang="en-US" sz="1600" b="1" dirty="0" smtClean="0">
                        <a:effectLst/>
                      </a:endParaRPr>
                    </a:p>
                  </a:txBody>
                  <a:tcPr marL="73025" marR="73025">
                    <a:solidFill>
                      <a:srgbClr val="FFFFFF"/>
                    </a:solidFill>
                  </a:tcPr>
                </a:tc>
              </a:tr>
              <a:tr h="72008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CHALLENGE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a:spcBef>
                          <a:spcPts val="0"/>
                        </a:spcBef>
                        <a:spcAft>
                          <a:spcPts val="600"/>
                        </a:spcAft>
                        <a:buClr>
                          <a:schemeClr val="accent1"/>
                        </a:buClr>
                        <a:buFont typeface="Wingdings" pitchFamily="2" charset="2"/>
                        <a:buNone/>
                        <a:tabLst>
                          <a:tab pos="228600" algn="l"/>
                        </a:tabLst>
                      </a:pPr>
                      <a:r>
                        <a:rPr lang="en-US" sz="1600" b="0" baseline="0" dirty="0" smtClean="0">
                          <a:solidFill>
                            <a:schemeClr val="tx1"/>
                          </a:solidFill>
                          <a:cs typeface="Arial" pitchFamily="34" charset="0"/>
                        </a:rPr>
                        <a:t>BOCI IT wanted to ensure it had the capability to recover sustain business operations against disruptive events. </a:t>
                      </a:r>
                    </a:p>
                  </a:txBody>
                  <a:tcPr marL="73025" marR="73025">
                    <a:solidFill>
                      <a:srgbClr val="FFFFFF"/>
                    </a:solidFill>
                  </a:tcPr>
                </a:tc>
              </a:tr>
              <a:tr h="2016224">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HOW WE HELPED</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64030"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kern="1200" dirty="0" smtClean="0">
                          <a:solidFill>
                            <a:schemeClr val="dk1"/>
                          </a:solidFill>
                          <a:effectLst/>
                          <a:latin typeface="+mn-lt"/>
                          <a:ea typeface="+mn-ea"/>
                          <a:cs typeface="+mn-cs"/>
                        </a:rPr>
                        <a:t>Our BCP consultant assisted the CIO, conducted meetings with IT &amp; business, and developed a </a:t>
                      </a:r>
                      <a:r>
                        <a:rPr lang="en-US" sz="1600" i="1" kern="1200" dirty="0" smtClean="0">
                          <a:solidFill>
                            <a:srgbClr val="C60C30"/>
                          </a:solidFill>
                          <a:effectLst/>
                          <a:latin typeface="+mn-lt"/>
                          <a:ea typeface="+mn-ea"/>
                          <a:cs typeface="+mn-cs"/>
                        </a:rPr>
                        <a:t>Strategic Proposal of a High Availability IT Infrastructure For Business Continuity Planning</a:t>
                      </a:r>
                      <a:r>
                        <a:rPr lang="en-US" sz="1600" kern="1200" dirty="0" smtClean="0">
                          <a:solidFill>
                            <a:schemeClr val="dk1"/>
                          </a:solidFill>
                          <a:effectLst/>
                          <a:latin typeface="+mn-lt"/>
                          <a:ea typeface="+mn-ea"/>
                          <a:cs typeface="+mn-cs"/>
                        </a:rPr>
                        <a:t>. Benchmarked with other well-known banking institutions, we have developed the executive summary report that aimed to raise </a:t>
                      </a:r>
                      <a:r>
                        <a:rPr lang="en-US" sz="1600" kern="1200" dirty="0" smtClean="0">
                          <a:solidFill>
                            <a:srgbClr val="C60C30"/>
                          </a:solidFill>
                          <a:effectLst/>
                          <a:latin typeface="+mn-lt"/>
                          <a:ea typeface="+mn-ea"/>
                          <a:cs typeface="+mn-cs"/>
                        </a:rPr>
                        <a:t>organization’s awareness</a:t>
                      </a:r>
                      <a:r>
                        <a:rPr lang="en-US" sz="1600" kern="1200" dirty="0" smtClean="0">
                          <a:solidFill>
                            <a:schemeClr val="dk1"/>
                          </a:solidFill>
                          <a:effectLst/>
                          <a:latin typeface="+mn-lt"/>
                          <a:ea typeface="+mn-ea"/>
                          <a:cs typeface="+mn-cs"/>
                        </a:rPr>
                        <a:t> on recovery capabilities. Our consultant also developed the </a:t>
                      </a:r>
                      <a:r>
                        <a:rPr lang="en-US" sz="1600" kern="1200" dirty="0" smtClean="0">
                          <a:solidFill>
                            <a:srgbClr val="C60C30"/>
                          </a:solidFill>
                          <a:effectLst/>
                          <a:latin typeface="+mn-lt"/>
                          <a:ea typeface="+mn-ea"/>
                          <a:cs typeface="+mn-cs"/>
                        </a:rPr>
                        <a:t>budget planning with implementation roadmap </a:t>
                      </a:r>
                      <a:r>
                        <a:rPr lang="en-US" sz="1600" kern="1200" dirty="0" smtClean="0">
                          <a:solidFill>
                            <a:schemeClr val="dk1"/>
                          </a:solidFill>
                          <a:effectLst/>
                          <a:latin typeface="+mn-lt"/>
                          <a:ea typeface="+mn-ea"/>
                          <a:cs typeface="+mn-cs"/>
                        </a:rPr>
                        <a:t>for BOCI IT.</a:t>
                      </a:r>
                      <a:r>
                        <a:rPr lang="zh-HK" altLang="en-US" sz="1600" dirty="0" smtClean="0">
                          <a:effectLst/>
                        </a:rPr>
                        <a:t> </a:t>
                      </a:r>
                      <a:endParaRPr lang="en-US" sz="1600" b="0" baseline="0" dirty="0" smtClean="0">
                        <a:solidFill>
                          <a:schemeClr val="tx1"/>
                        </a:solidFill>
                        <a:cs typeface="Arial" pitchFamily="34" charset="0"/>
                      </a:endParaRPr>
                    </a:p>
                  </a:txBody>
                  <a:tcPr marL="73025" marR="73025">
                    <a:solidFill>
                      <a:srgbClr val="FFFFFF"/>
                    </a:solidFill>
                  </a:tcPr>
                </a:tc>
              </a:tr>
            </a:tbl>
          </a:graphicData>
        </a:graphic>
      </p:graphicFrame>
      <p:sp>
        <p:nvSpPr>
          <p:cNvPr id="2" name="Rectangle 1"/>
          <p:cNvSpPr/>
          <p:nvPr/>
        </p:nvSpPr>
        <p:spPr>
          <a:xfrm>
            <a:off x="4935071" y="3966882"/>
            <a:ext cx="2850776" cy="16405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Fill in by Steven</a:t>
            </a:r>
            <a:endParaRPr lang="en-US" dirty="0"/>
          </a:p>
        </p:txBody>
      </p:sp>
    </p:spTree>
    <p:extLst>
      <p:ext uri="{BB962C8B-B14F-4D97-AF65-F5344CB8AC3E}">
        <p14:creationId xmlns:p14="http://schemas.microsoft.com/office/powerpoint/2010/main" val="312288728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DropOffZoneRoutingForm</Edit>
  <New>DocumentLibraryForm</New>
</FormTemplates>
</file>

<file path=customXml/item2.xml><?xml version="1.0" encoding="utf-8"?>
<?mso-contentType ?>
<SharedContentType xmlns="Microsoft.SharePoint.Taxonomy.ContentTypeSync" SourceId="744d5d32-f3d7-4db1-a11b-a8b3cc26be9f" ContentTypeId="0x0101005A5E85A446EF2D4D822CFC9FC631E466" PreviousValue="false"/>
</file>

<file path=customXml/item3.xml><?xml version="1.0" encoding="utf-8"?>
<p:properties xmlns:p="http://schemas.microsoft.com/office/2006/metadata/properties" xmlns:xsi="http://www.w3.org/2001/XMLSchema-instance">
  <documentManagement>
    <_dlc_DocId xmlns="4ebb7624-31b3-4f6b-95ae-865e17e10455">RGPD-532-1802</_dlc_DocId>
    <_dlc_DocIdUrl xmlns="4ebb7624-31b3-4f6b-95ae-865e17e10455">
      <Url>https://portal.resourcesglobal.com/business/pc/_layouts/DocIdRedir.aspx?ID=RGPD-532-1802</Url>
      <Description>RGPD-532-1802</Description>
    </_dlc_DocIdUrl>
    <Team_x0020_Members xmlns="dc995a72-b373-4938-b17f-f8a2ef26a216">
      <UserInfo>
        <DisplayName/>
        <AccountId xsi:nil="true"/>
        <AccountType/>
      </UserInfo>
    </Team_x0020_Members>
    <Parent_x0020_Company xmlns="dc995a72-b373-4938-b17f-f8a2ef26a216" xsi:nil="true"/>
    <TaxCatchAll xmlns="9d591d12-84ba-4d87-ad39-4260021e1413">
      <Value>107</Value>
      <Value>123</Value>
      <Value>138</Value>
      <Value>178</Value>
      <Value>266</Value>
      <Value>446</Value>
    </TaxCatchAll>
    <TaskDueDate xmlns="http://schemas.microsoft.com/sharepoint/v3/fields">2014-11-14T05:00:00+00:00</TaskDueDate>
    <f8108a5a284547499ed554a4a755854c xmlns="9d591d12-84ba-4d87-ad39-4260021e1413">
      <Terms xmlns="http://schemas.microsoft.com/office/infopath/2007/PartnerControls">
        <TermInfo xmlns="http://schemas.microsoft.com/office/infopath/2007/PartnerControls">
          <TermName xmlns="http://schemas.microsoft.com/office/infopath/2007/PartnerControls">Governance, Risk ＆ Compliance</TermName>
          <TermId xmlns="http://schemas.microsoft.com/office/infopath/2007/PartnerControls">77f1d324-ea23-4e1d-9ec2-40f657057307</TermId>
        </TermInfo>
      </Terms>
    </f8108a5a284547499ed554a4a755854c>
    <p2cf79ce54924033b06ce173fe1f1410 xmlns="9d591d12-84ba-4d87-ad39-4260021e1413">
      <Terms xmlns="http://schemas.microsoft.com/office/infopath/2007/PartnerControls">
        <TermInfo xmlns="http://schemas.microsoft.com/office/infopath/2007/PartnerControls">
          <TermName xmlns="http://schemas.microsoft.com/office/infopath/2007/PartnerControls">Co-Sourcing</TermName>
          <TermId xmlns="http://schemas.microsoft.com/office/infopath/2007/PartnerControls">ddd67520-0c02-490e-ad93-2d290d219387</TermId>
        </TermInfo>
        <TermInfo xmlns="http://schemas.microsoft.com/office/infopath/2007/PartnerControls">
          <TermName xmlns="http://schemas.microsoft.com/office/infopath/2007/PartnerControls">Internal Audit</TermName>
          <TermId xmlns="http://schemas.microsoft.com/office/infopath/2007/PartnerControls">c036fc75-41c9-4e5e-b829-316379885639</TermId>
        </TermInfo>
      </Terms>
    </p2cf79ce54924033b06ce173fe1f1410>
    <e8c8cd1610f643178de2e0eba51f06fe xmlns="9d591d12-84ba-4d87-ad39-4260021e1413">
      <Terms xmlns="http://schemas.microsoft.com/office/infopath/2007/PartnerControls">
        <TermInfo xmlns="http://schemas.microsoft.com/office/infopath/2007/PartnerControls">
          <TermName xmlns="http://schemas.microsoft.com/office/infopath/2007/PartnerControls">Chicago (Oakbrook Terrace)</TermName>
          <TermId xmlns="http://schemas.microsoft.com/office/infopath/2007/PartnerControls">eec71580-3679-47c0-8024-0269d9077f3b</TermId>
        </TermInfo>
      </Terms>
    </e8c8cd1610f643178de2e0eba51f06fe>
    <Client_x0020_Name xmlns="9d591d12-84ba-4d87-ad39-4260021e1413">Jason Inc.</Client_x0020_Name>
    <Document_x0020_Type xmlns="dc995a72-b373-4938-b17f-f8a2ef26a216">Non-RFP Proposal</Document_x0020_Type>
    <CSD_x0020_Sponsor xmlns="dc995a72-b373-4938-b17f-f8a2ef26a216">Trak Patel</CSD_x0020_Sponsor>
    <mfaff891ec6c472baeae10ef1da6ba6c xmlns="9d591d12-84ba-4d87-ad39-4260021e1413">
      <Terms xmlns="http://schemas.microsoft.com/office/infopath/2007/PartnerControls">
        <TermInfo xmlns="http://schemas.microsoft.com/office/infopath/2007/PartnerControls">
          <TermName xmlns="http://schemas.microsoft.com/office/infopath/2007/PartnerControls">Manufacturing</TermName>
          <TermId xmlns="http://schemas.microsoft.com/office/infopath/2007/PartnerControls">d0a5082d-d452-4679-902f-747a023fade6</TermId>
        </TermInfo>
      </Terms>
    </mfaff891ec6c472baeae10ef1da6ba6c>
    <Proposal_x0020_Name xmlns="dc995a72-b373-4938-b17f-f8a2ef26a216">Internal Audit Co-Sourcing</Proposal_x0020_Name>
    <c2c4dae8e70545d39d1b9d0cd3118317 xmlns="4ebb7624-31b3-4f6b-95ae-865e17e10455">
      <Terms xmlns="http://schemas.microsoft.com/office/infopath/2007/PartnerControls">
        <TermInfo xmlns="http://schemas.microsoft.com/office/infopath/2007/PartnerControls">
          <TermName xmlns="http://schemas.microsoft.com/office/infopath/2007/PartnerControls">Central</TermName>
          <TermId xmlns="http://schemas.microsoft.com/office/infopath/2007/PartnerControls">c7117b7b-ed29-4b28-aafb-5facda945add</TermId>
        </TermInfo>
      </Terms>
    </c2c4dae8e70545d39d1b9d0cd3118317>
  </documentManagement>
</p:properties>
</file>

<file path=customXml/item4.xml><?xml version="1.0" encoding="utf-8"?>
<ct:contentTypeSchema xmlns:ct="http://schemas.microsoft.com/office/2006/metadata/contentType" xmlns:ma="http://schemas.microsoft.com/office/2006/metadata/properties/metaAttributes" ct:_="" ma:_="" ma:contentTypeName="Formal Proposal" ma:contentTypeID="0x0101005A5E85A446EF2D4D822CFC9FC631E46600E3A48A38AC6D1041A5F346C6564D5B1D0094AE64B1EE28C1469D115480392AC832" ma:contentTypeVersion="49" ma:contentTypeDescription="A Proposal Center proposal document." ma:contentTypeScope="" ma:versionID="07a871e05ba291bcaf9a8f48fbf67a9b">
  <xsd:schema xmlns:xsd="http://www.w3.org/2001/XMLSchema" xmlns:xs="http://www.w3.org/2001/XMLSchema" xmlns:p="http://schemas.microsoft.com/office/2006/metadata/properties" xmlns:ns2="9d591d12-84ba-4d87-ad39-4260021e1413" xmlns:ns3="4ebb7624-31b3-4f6b-95ae-865e17e10455" xmlns:ns4="http://schemas.microsoft.com/sharepoint/v3/fields" xmlns:ns5="dc995a72-b373-4938-b17f-f8a2ef26a216" targetNamespace="http://schemas.microsoft.com/office/2006/metadata/properties" ma:root="true" ma:fieldsID="3729660049a7ef36db520a301adf30ff" ns2:_="" ns3:_="" ns4:_="" ns5:_="">
    <xsd:import namespace="9d591d12-84ba-4d87-ad39-4260021e1413"/>
    <xsd:import namespace="4ebb7624-31b3-4f6b-95ae-865e17e10455"/>
    <xsd:import namespace="http://schemas.microsoft.com/sharepoint/v3/fields"/>
    <xsd:import namespace="dc995a72-b373-4938-b17f-f8a2ef26a216"/>
    <xsd:element name="properties">
      <xsd:complexType>
        <xsd:sequence>
          <xsd:element name="documentManagement">
            <xsd:complexType>
              <xsd:all>
                <xsd:element ref="ns2:Client_x0020_Name" minOccurs="0"/>
                <xsd:element ref="ns4:TaskDueDate" minOccurs="0"/>
                <xsd:element ref="ns5:Parent_x0020_Company" minOccurs="0"/>
                <xsd:element ref="ns5:Document_x0020_Type" minOccurs="0"/>
                <xsd:element ref="ns5:CSD_x0020_Sponsor" minOccurs="0"/>
                <xsd:element ref="ns5:Team_x0020_Members" minOccurs="0"/>
                <xsd:element ref="ns5:Proposal_x0020_Name" minOccurs="0"/>
                <xsd:element ref="ns2:f8108a5a284547499ed554a4a755854c" minOccurs="0"/>
                <xsd:element ref="ns2:TaxCatchAllLabel" minOccurs="0"/>
                <xsd:element ref="ns2:p2cf79ce54924033b06ce173fe1f1410" minOccurs="0"/>
                <xsd:element ref="ns3:c2c4dae8e70545d39d1b9d0cd3118317" minOccurs="0"/>
                <xsd:element ref="ns2:e8c8cd1610f643178de2e0eba51f06fe" minOccurs="0"/>
                <xsd:element ref="ns2:TaxCatchAll" minOccurs="0"/>
                <xsd:element ref="ns3:_dlc_DocId" minOccurs="0"/>
                <xsd:element ref="ns3:_dlc_DocIdUrl" minOccurs="0"/>
                <xsd:element ref="ns3:_dlc_DocIdPersistId" minOccurs="0"/>
                <xsd:element ref="ns2:mfaff891ec6c472baeae10ef1da6ba6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591d12-84ba-4d87-ad39-4260021e1413" elementFormDefault="qualified">
    <xsd:import namespace="http://schemas.microsoft.com/office/2006/documentManagement/types"/>
    <xsd:import namespace="http://schemas.microsoft.com/office/infopath/2007/PartnerControls"/>
    <xsd:element name="Client_x0020_Name" ma:index="2" nillable="true" ma:displayName="Client Name" ma:description="The name of the client." ma:internalName="Client_x0020_Name">
      <xsd:simpleType>
        <xsd:restriction base="dms:Text">
          <xsd:maxLength value="255"/>
        </xsd:restriction>
      </xsd:simpleType>
    </xsd:element>
    <xsd:element name="f8108a5a284547499ed554a4a755854c" ma:index="14" nillable="true" ma:taxonomy="true" ma:internalName="f8108a5a284547499ed554a4a755854c" ma:taxonomyFieldName="RGP_x0020_Practice_x0020_Area" ma:displayName="Practice Area" ma:default="" ma:fieldId="{f8108a5a-2845-4749-9ed5-54a4a755854c}" ma:taxonomyMulti="true" ma:sspId="744d5d32-f3d7-4db1-a11b-a8b3cc26be9f" ma:termSetId="36b634e0-fb37-4adf-b1a3-006c5fdf8dd0" ma:anchorId="00000000-0000-0000-0000-000000000000" ma:open="false" ma:isKeyword="false">
      <xsd:complexType>
        <xsd:sequence>
          <xsd:element ref="pc:Terms" minOccurs="0" maxOccurs="1"/>
        </xsd:sequence>
      </xsd:complexType>
    </xsd:element>
    <xsd:element name="TaxCatchAllLabel" ma:index="18" nillable="true" ma:displayName="Taxonomy Catch All Column1" ma:hidden="true" ma:list="{b2512c4d-cb5f-44c7-b4e9-e84092e0e108}" ma:internalName="TaxCatchAllLabel" ma:readOnly="true" ma:showField="CatchAllDataLabel" ma:web="4ebb7624-31b3-4f6b-95ae-865e17e10455">
      <xsd:complexType>
        <xsd:complexContent>
          <xsd:extension base="dms:MultiChoiceLookup">
            <xsd:sequence>
              <xsd:element name="Value" type="dms:Lookup" maxOccurs="unbounded" minOccurs="0" nillable="true"/>
            </xsd:sequence>
          </xsd:extension>
        </xsd:complexContent>
      </xsd:complexType>
    </xsd:element>
    <xsd:element name="p2cf79ce54924033b06ce173fe1f1410" ma:index="20" nillable="true" ma:taxonomy="true" ma:internalName="p2cf79ce54924033b06ce173fe1f1410" ma:taxonomyFieldName="RGP_x0020_Initiative" ma:displayName="Initiative" ma:default="" ma:fieldId="{92cf79ce-5492-4033-b06c-e173fe1f1410}" ma:taxonomyMulti="true" ma:sspId="744d5d32-f3d7-4db1-a11b-a8b3cc26be9f" ma:termSetId="03a35e39-05ad-49cc-9ee8-6182fb0857d8" ma:anchorId="00000000-0000-0000-0000-000000000000" ma:open="false" ma:isKeyword="false">
      <xsd:complexType>
        <xsd:sequence>
          <xsd:element ref="pc:Terms" minOccurs="0" maxOccurs="1"/>
        </xsd:sequence>
      </xsd:complexType>
    </xsd:element>
    <xsd:element name="e8c8cd1610f643178de2e0eba51f06fe" ma:index="23" nillable="true" ma:taxonomy="true" ma:internalName="e8c8cd1610f643178de2e0eba51f06fe" ma:taxonomyFieldName="RGP_x0020_Office" ma:displayName="Office" ma:indexed="true" ma:default="" ma:fieldId="{e8c8cd16-10f6-4317-8de2-e0eba51f06fe}" ma:sspId="744d5d32-f3d7-4db1-a11b-a8b3cc26be9f" ma:termSetId="c9b1bff1-096b-4cb1-8b95-0d7cacc7c441" ma:anchorId="00000000-0000-0000-0000-000000000000" ma:open="false" ma:isKeyword="false">
      <xsd:complexType>
        <xsd:sequence>
          <xsd:element ref="pc:Terms" minOccurs="0" maxOccurs="1"/>
        </xsd:sequence>
      </xsd:complexType>
    </xsd:element>
    <xsd:element name="TaxCatchAll" ma:index="24" nillable="true" ma:displayName="Taxonomy Catch All Column" ma:hidden="true" ma:list="{b2512c4d-cb5f-44c7-b4e9-e84092e0e108}" ma:internalName="TaxCatchAll" ma:showField="CatchAllData" ma:web="4ebb7624-31b3-4f6b-95ae-865e17e10455">
      <xsd:complexType>
        <xsd:complexContent>
          <xsd:extension base="dms:MultiChoiceLookup">
            <xsd:sequence>
              <xsd:element name="Value" type="dms:Lookup" maxOccurs="unbounded" minOccurs="0" nillable="true"/>
            </xsd:sequence>
          </xsd:extension>
        </xsd:complexContent>
      </xsd:complexType>
    </xsd:element>
    <xsd:element name="mfaff891ec6c472baeae10ef1da6ba6c" ma:index="29" nillable="true" ma:taxonomy="true" ma:internalName="mfaff891ec6c472baeae10ef1da6ba6c" ma:taxonomyFieldName="RGP_x0020_Industry" ma:displayName="Industry" ma:readOnly="false" ma:default="" ma:fieldId="{6faff891-ec6c-472b-aeae-10ef1da6ba6c}" ma:taxonomyMulti="true" ma:sspId="744d5d32-f3d7-4db1-a11b-a8b3cc26be9f" ma:termSetId="35ede498-55fb-4a18-a08b-891898c32976"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ebb7624-31b3-4f6b-95ae-865e17e10455" elementFormDefault="qualified">
    <xsd:import namespace="http://schemas.microsoft.com/office/2006/documentManagement/types"/>
    <xsd:import namespace="http://schemas.microsoft.com/office/infopath/2007/PartnerControls"/>
    <xsd:element name="c2c4dae8e70545d39d1b9d0cd3118317" ma:index="22" nillable="true" ma:taxonomy="true" ma:internalName="c2c4dae8e70545d39d1b9d0cd3118317" ma:taxonomyFieldName="RGP_x0020_Region" ma:displayName="Region" ma:default="" ma:fieldId="{c2c4dae8-e705-45d3-9d1b-9d0cd3118317}" ma:sspId="744d5d32-f3d7-4db1-a11b-a8b3cc26be9f" ma:termSetId="94209f19-16e6-4d61-bad0-6a8a7d0e4782" ma:anchorId="00000000-0000-0000-0000-000000000000" ma:open="false" ma:isKeyword="false">
      <xsd:complexType>
        <xsd:sequence>
          <xsd:element ref="pc:Terms" minOccurs="0" maxOccurs="1"/>
        </xsd:sequence>
      </xsd:complexType>
    </xsd:element>
    <xsd:element name="_dlc_DocId" ma:index="26" nillable="true" ma:displayName="Document ID Value" ma:description="The value of the document ID assigned to this item." ma:internalName="_dlc_DocId" ma:readOnly="true">
      <xsd:simpleType>
        <xsd:restriction base="dms:Text"/>
      </xsd:simpleType>
    </xsd:element>
    <xsd:element name="_dlc_DocIdUrl" ma:index="2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8"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TaskDueDate" ma:index="8" nillable="true" ma:displayName="Due Date" ma:format="DateOnly" ma:indexed="true" ma:internalName="TaskDu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c995a72-b373-4938-b17f-f8a2ef26a216" elementFormDefault="qualified">
    <xsd:import namespace="http://schemas.microsoft.com/office/2006/documentManagement/types"/>
    <xsd:import namespace="http://schemas.microsoft.com/office/infopath/2007/PartnerControls"/>
    <xsd:element name="Parent_x0020_Company" ma:index="9" nillable="true" ma:displayName="Parent Company" ma:description="Name of the parent company, if applicable." ma:internalName="Parent_x0020_Company">
      <xsd:simpleType>
        <xsd:restriction base="dms:Text">
          <xsd:maxLength value="255"/>
        </xsd:restriction>
      </xsd:simpleType>
    </xsd:element>
    <xsd:element name="Document_x0020_Type" ma:index="10" nillable="true" ma:displayName="Document Type" ma:description="Proposal document type." ma:format="Dropdown" ma:internalName="Document_x0020_Type">
      <xsd:simpleType>
        <xsd:restriction base="dms:Choice">
          <xsd:enumeration value="Standard RFP Response"/>
          <xsd:enumeration value="Non-RFP Proposal"/>
          <xsd:enumeration value="Standard RFI"/>
          <xsd:enumeration value="Presentation"/>
          <xsd:enumeration value="Letter Proposal"/>
        </xsd:restriction>
      </xsd:simpleType>
    </xsd:element>
    <xsd:element name="CSD_x0020_Sponsor" ma:index="11" nillable="true" ma:displayName="CSD Lead" ma:internalName="CSD_x0020_Sponsor0">
      <xsd:simpleType>
        <xsd:restriction base="dms:Text">
          <xsd:maxLength value="255"/>
        </xsd:restriction>
      </xsd:simpleType>
    </xsd:element>
    <xsd:element name="Team_x0020_Members" ma:index="12" nillable="true" ma:displayName="Team Members" ma:description="Team members involved." ma:list="UserInfo" ma:SharePointGroup="0" ma:internalName="Team_x0020_Membe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posal_x0020_Name" ma:index="13" nillable="true" ma:displayName="Proposal Name" ma:description="Formal name of the proposal as it is submitted to the client." ma:internalName="Proposal_x0020_Nam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EFAF4A2A-1902-4D4A-A6C9-E99E2D429B93}">
  <ds:schemaRefs>
    <ds:schemaRef ds:uri="http://schemas.microsoft.com/sharepoint/v3/contenttype/forms"/>
  </ds:schemaRefs>
</ds:datastoreItem>
</file>

<file path=customXml/itemProps2.xml><?xml version="1.0" encoding="utf-8"?>
<ds:datastoreItem xmlns:ds="http://schemas.openxmlformats.org/officeDocument/2006/customXml" ds:itemID="{EFD055FE-B19D-4630-9C30-9ABFEDA6C429}">
  <ds:schemaRefs>
    <ds:schemaRef ds:uri="Microsoft.SharePoint.Taxonomy.ContentTypeSync"/>
  </ds:schemaRefs>
</ds:datastoreItem>
</file>

<file path=customXml/itemProps3.xml><?xml version="1.0" encoding="utf-8"?>
<ds:datastoreItem xmlns:ds="http://schemas.openxmlformats.org/officeDocument/2006/customXml" ds:itemID="{EE86E3E0-CFBA-4AC5-A195-2913F3851A64}">
  <ds:schemaRefs>
    <ds:schemaRef ds:uri="http://schemas.microsoft.com/office/2006/metadata/properties"/>
    <ds:schemaRef ds:uri="http://schemas.microsoft.com/office/infopath/2007/PartnerControls"/>
    <ds:schemaRef ds:uri="9d591d12-84ba-4d87-ad39-4260021e1413"/>
    <ds:schemaRef ds:uri="http://purl.org/dc/terms/"/>
    <ds:schemaRef ds:uri="http://purl.org/dc/dcmitype/"/>
    <ds:schemaRef ds:uri="http://schemas.openxmlformats.org/package/2006/metadata/core-properties"/>
    <ds:schemaRef ds:uri="http://www.w3.org/XML/1998/namespace"/>
    <ds:schemaRef ds:uri="http://schemas.microsoft.com/sharepoint/v3/fields"/>
    <ds:schemaRef ds:uri="http://schemas.microsoft.com/office/2006/documentManagement/types"/>
    <ds:schemaRef ds:uri="dc995a72-b373-4938-b17f-f8a2ef26a216"/>
    <ds:schemaRef ds:uri="4ebb7624-31b3-4f6b-95ae-865e17e10455"/>
    <ds:schemaRef ds:uri="http://purl.org/dc/elements/1.1/"/>
  </ds:schemaRefs>
</ds:datastoreItem>
</file>

<file path=customXml/itemProps4.xml><?xml version="1.0" encoding="utf-8"?>
<ds:datastoreItem xmlns:ds="http://schemas.openxmlformats.org/officeDocument/2006/customXml" ds:itemID="{0335EFFA-C7BB-4A83-BE4D-9B1AB6BDE5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591d12-84ba-4d87-ad39-4260021e1413"/>
    <ds:schemaRef ds:uri="4ebb7624-31b3-4f6b-95ae-865e17e10455"/>
    <ds:schemaRef ds:uri="http://schemas.microsoft.com/sharepoint/v3/fields"/>
    <ds:schemaRef ds:uri="dc995a72-b373-4938-b17f-f8a2ef26a2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129F0A3B-8497-473C-AFB0-A4BC798040D5}">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57991</TotalTime>
  <Words>2838</Words>
  <Application>Microsoft Office PowerPoint</Application>
  <PresentationFormat>On-screen Show (4:3)</PresentationFormat>
  <Paragraphs>690</Paragraphs>
  <Slides>38</Slides>
  <Notes>38</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38</vt:i4>
      </vt:variant>
    </vt:vector>
  </HeadingPairs>
  <TitlesOfParts>
    <vt:vector size="54" baseType="lpstr">
      <vt:lpstr>ヒラギノ角ゴ ProN W3</vt:lpstr>
      <vt:lpstr>PMingLiU</vt:lpstr>
      <vt:lpstr>微软雅黑</vt:lpstr>
      <vt:lpstr>Rockwell</vt:lpstr>
      <vt:lpstr>MS PGothic</vt:lpstr>
      <vt:lpstr>Gill Sans</vt:lpstr>
      <vt:lpstr>Arial</vt:lpstr>
      <vt:lpstr>Arial Bold</vt:lpstr>
      <vt:lpstr>MS Mincho</vt:lpstr>
      <vt:lpstr>Calibri</vt:lpstr>
      <vt:lpstr>Times New Roman</vt:lpstr>
      <vt:lpstr>宋体</vt:lpstr>
      <vt:lpstr>PMingLiU</vt:lpstr>
      <vt:lpstr>Wingdings</vt:lpstr>
      <vt:lpstr>Courier New</vt:lpstr>
      <vt:lpstr>1_Office Theme</vt:lpstr>
      <vt:lpstr>PowerPoint Presentation</vt:lpstr>
      <vt:lpstr>PowerPoint Presentation</vt:lpstr>
      <vt:lpstr>RGP Overview</vt:lpstr>
      <vt:lpstr>PowerPoint Presentation</vt:lpstr>
      <vt:lpstr>PowerPoint Presentation</vt:lpstr>
      <vt:lpstr>PowerPoint Presentation</vt:lpstr>
      <vt:lpstr>PowerPoint Presentation</vt:lpstr>
      <vt:lpstr>Our Capabilities in Message Queue Implementations</vt:lpstr>
      <vt:lpstr>PowerPoint Presentation</vt:lpstr>
      <vt:lpstr>Our Understanding of Cathay Pacific’s Objectives</vt:lpstr>
      <vt:lpstr>PowerPoint Presentation</vt:lpstr>
      <vt:lpstr>PowerPoint Presentation</vt:lpstr>
      <vt:lpstr>PowerPoint Presentation</vt:lpstr>
      <vt:lpstr>PowerPoint Presentation</vt:lpstr>
      <vt:lpstr>Project Approach</vt:lpstr>
      <vt:lpstr>PowerPoint Presentation</vt:lpstr>
      <vt:lpstr>PowerPoint Presentation</vt:lpstr>
      <vt:lpstr>PowerPoint Presentation</vt:lpstr>
      <vt:lpstr>PowerPoint Presentation</vt:lpstr>
      <vt:lpstr>PowerPoint Presentation</vt:lpstr>
      <vt:lpstr>PowerPoint Presentation</vt:lpstr>
      <vt:lpstr>Proposed Team Structure</vt:lpstr>
      <vt:lpstr>PowerPoint Presentation</vt:lpstr>
      <vt:lpstr>Project Schedule</vt:lpstr>
      <vt:lpstr>PowerPoint Presentation</vt:lpstr>
      <vt:lpstr>Conclusions</vt:lpstr>
      <vt:lpstr>PowerPoint Presentation</vt:lpstr>
      <vt:lpstr>PowerPoint Presentation</vt:lpstr>
      <vt:lpstr>PowerPoint Presentation</vt:lpstr>
      <vt:lpstr>PowerPoint Presentation</vt:lpstr>
      <vt:lpstr>Q &amp; A</vt:lpstr>
      <vt:lpstr>PowerPoint Presentation</vt:lpstr>
      <vt:lpstr>Appendix A – Requested Items for Impact Analysis</vt:lpstr>
      <vt:lpstr>PowerPoint Presentation</vt:lpstr>
      <vt:lpstr>Appendix B – RGP’s Project &amp; Change Management Framework</vt:lpstr>
      <vt:lpstr>PowerPoint Presentation</vt:lpstr>
      <vt:lpstr>PowerPoint Presentation</vt:lpstr>
      <vt:lpstr>PowerPoint Presentation</vt:lpstr>
    </vt:vector>
  </TitlesOfParts>
  <Company>Resources Global Professionals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Internal Audit Co-Sourcing - Jason</dc:title>
  <dc:creator>User</dc:creator>
  <cp:lastModifiedBy>Edward Leung</cp:lastModifiedBy>
  <cp:revision>2635</cp:revision>
  <cp:lastPrinted>2015-06-08T01:43:27Z</cp:lastPrinted>
  <dcterms:created xsi:type="dcterms:W3CDTF">2008-08-26T21:49:49Z</dcterms:created>
  <dcterms:modified xsi:type="dcterms:W3CDTF">2016-10-02T14:06:27Z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0x0101005A5E85A446EF2D4D822CFC9FC631E46600E3A48A38AC6D1041A5F346C6564D5B1D0094AE64B1EE28C1469D115480392AC832</vt:lpwstr>
  </property>
  <property fmtid="{D5CDD505-2E9C-101B-9397-08002B2CF9AE}" pid="3" name="_dlc_DocIdItemGuid">
    <vt:lpwstr>4593f0dd-d6d5-4a32-99f2-a09620257868</vt:lpwstr>
  </property>
  <property fmtid="{D5CDD505-2E9C-101B-9397-08002B2CF9AE}" pid="4" name="RGP_x0020_Practice_x0020_Area">
    <vt:lpwstr>123;#Governance, Risk ＆ Compliance|77f1d324-ea23-4e1d-9ec2-40f657057307;#135;#Information Management|25f11d81-11d2-4fc7-996c-2a5cf6033ae2</vt:lpwstr>
  </property>
  <property fmtid="{D5CDD505-2E9C-101B-9397-08002B2CF9AE}" pid="5" name="RGP_x0020_Region">
    <vt:lpwstr>272;#Asia-Pacific|5ab70b20-584b-4eca-bf36-a3c370f2c28c</vt:lpwstr>
  </property>
  <property fmtid="{D5CDD505-2E9C-101B-9397-08002B2CF9AE}" pid="6" name="RGP_x0020_Initiative">
    <vt:lpwstr>176;#Compliance / Regulatory|ee273c48-220d-4f4e-869a-b5aadc754d2a;#289;#Data Security|b19ea9c2-126b-440b-bb70-6fa8844d7e83</vt:lpwstr>
  </property>
  <property fmtid="{D5CDD505-2E9C-101B-9397-08002B2CF9AE}" pid="7" name="RGP_x0020_Office">
    <vt:lpwstr>158;#Singapore|c558ecd9-cef7-4cb6-8dc4-4e71f9c2136f</vt:lpwstr>
  </property>
  <property fmtid="{D5CDD505-2E9C-101B-9397-08002B2CF9AE}" pid="8" name="RGP_x0020_Industry">
    <vt:lpwstr>208;#Education|6a9c2ac5-8dce-44d1-ad68-534bdd6cd238</vt:lpwstr>
  </property>
  <property fmtid="{D5CDD505-2E9C-101B-9397-08002B2CF9AE}" pid="9" name="RGP Industry">
    <vt:lpwstr>107;#Manufacturing|d0a5082d-d452-4679-902f-747a023fade6</vt:lpwstr>
  </property>
  <property fmtid="{D5CDD505-2E9C-101B-9397-08002B2CF9AE}" pid="10" name="RGP Practice Area">
    <vt:lpwstr>123;#Governance, Risk ＆ Compliance|77f1d324-ea23-4e1d-9ec2-40f657057307</vt:lpwstr>
  </property>
  <property fmtid="{D5CDD505-2E9C-101B-9397-08002B2CF9AE}" pid="11" name="RGP Initiative">
    <vt:lpwstr>178;#Co-Sourcing|ddd67520-0c02-490e-ad93-2d290d219387;#446;#Internal Audit|c036fc75-41c9-4e5e-b829-316379885639</vt:lpwstr>
  </property>
  <property fmtid="{D5CDD505-2E9C-101B-9397-08002B2CF9AE}" pid="12" name="RGP Office">
    <vt:lpwstr>138;#Chicago (Oakbrook Terrace)|eec71580-3679-47c0-8024-0269d9077f3b</vt:lpwstr>
  </property>
  <property fmtid="{D5CDD505-2E9C-101B-9397-08002B2CF9AE}" pid="13" name="RGP Region">
    <vt:lpwstr>266;#Central|c7117b7b-ed29-4b28-aafb-5facda945add</vt:lpwstr>
  </property>
  <property fmtid="{D5CDD505-2E9C-101B-9397-08002B2CF9AE}" pid="14" name="Order">
    <vt:r8>170400</vt:r8>
  </property>
  <property fmtid="{D5CDD505-2E9C-101B-9397-08002B2CF9AE}" pid="15" name="xd_ProgID">
    <vt:lpwstr/>
  </property>
  <property fmtid="{D5CDD505-2E9C-101B-9397-08002B2CF9AE}" pid="16" name="_CopySource">
    <vt:lpwstr/>
  </property>
  <property fmtid="{D5CDD505-2E9C-101B-9397-08002B2CF9AE}" pid="17" name="TemplateUrl">
    <vt:lpwstr/>
  </property>
  <property fmtid="{D5CDD505-2E9C-101B-9397-08002B2CF9AE}" pid="18" name="f8108a5a284547499ed554a4a755854c">
    <vt:lpwstr>Governance, Risk ＆ Compliance|77f1d324-ea23-4e1d-9ec2-40f657057307;Information Management|25f11d81-11d2-4fc7-996c-2a5cf6033ae2</vt:lpwstr>
  </property>
  <property fmtid="{D5CDD505-2E9C-101B-9397-08002B2CF9AE}" pid="19" name="c2c4dae8e70545d39d1b9d0cd3118317">
    <vt:lpwstr>Asia-Pacific|5ab70b20-584b-4eca-bf36-a3c370f2c28c</vt:lpwstr>
  </property>
  <property fmtid="{D5CDD505-2E9C-101B-9397-08002B2CF9AE}" pid="20" name="e8c8cd1610f643178de2e0eba51f06fe">
    <vt:lpwstr>Singapore|c558ecd9-cef7-4cb6-8dc4-4e71f9c2136f</vt:lpwstr>
  </property>
  <property fmtid="{D5CDD505-2E9C-101B-9397-08002B2CF9AE}" pid="21" name="TaxCatchAll">
    <vt:lpwstr>182;#Current State Assessment|9730435f-c2e2-4112-b33a-ca955655eb27;#158;#Singapore|c558ecd9-cef7-4cb6-8dc4-4e71f9c2136f;#272;#Asia-Pacific|5ab70b20-584b-4eca-bf36-a3c370f2c28c;#132;#Process Improvement|1007a228-8fdd-4ed8-a783-f0aff769d0a2;#288;#Data Gover</vt:lpwstr>
  </property>
  <property fmtid="{D5CDD505-2E9C-101B-9397-08002B2CF9AE}" pid="22" name="p2cf79ce54924033b06ce173fe1f1410">
    <vt:lpwstr>Current State Assessment|9730435f-c2e2-4112-b33a-ca955655eb27;Process Improvement|1007a228-8fdd-4ed8-a783-f0aff769d0a2;Data Governance|ca5b9123-99f0-49b1-a4e1-9d49f9751048</vt:lpwstr>
  </property>
  <property fmtid="{D5CDD505-2E9C-101B-9397-08002B2CF9AE}" pid="23" name="mfaff891ec6c472baeae10ef1da6ba6c">
    <vt:lpwstr>Pharmaceutical|e5b19d19-a78b-4c95-91f1-45460644190b</vt:lpwstr>
  </property>
  <property fmtid="{D5CDD505-2E9C-101B-9397-08002B2CF9AE}" pid="24" name="Client Name">
    <vt:lpwstr>Sanofi</vt:lpwstr>
  </property>
  <property fmtid="{D5CDD505-2E9C-101B-9397-08002B2CF9AE}" pid="25" name="TaskDueDate">
    <vt:filetime>2014-02-25T06:00:00Z</vt:filetime>
  </property>
  <property fmtid="{D5CDD505-2E9C-101B-9397-08002B2CF9AE}" pid="26" name="Document Type">
    <vt:lpwstr>Standard RFP Response</vt:lpwstr>
  </property>
  <property fmtid="{D5CDD505-2E9C-101B-9397-08002B2CF9AE}" pid="27" name="Team Members">
    <vt:lpwstr>924;#i:0#.w|aprgp\snormand</vt:lpwstr>
  </property>
  <property fmtid="{D5CDD505-2E9C-101B-9397-08002B2CF9AE}" pid="28" name="CSD Sponsor">
    <vt:lpwstr>Sebastien Normand</vt:lpwstr>
  </property>
</Properties>
</file>